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s/comment1.xml" ContentType="application/vnd.openxmlformats-officedocument.presentationml.comments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6"/>
    <p:sldId id="264" r:id="rId17"/>
    <p:sldId id="265" r:id="rId18"/>
    <p:sldId id="266" r:id="rId19"/>
    <p:sldId id="267" r:id="rId20"/>
    <p:sldId id="268" r:id="rId21"/>
    <p:sldId id="269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mAuthor id="0" name="Lorenzo Sabatino" initials="L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comments" Target="comments/comment1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/Relationships>
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m authorId="0" dt="2023-01-15T16:30:52.589" idx="1">
    <p:pos x="12354" y="35"/>
    <p:text>i) organizzazione di attività culturali di pubblica utilità; ii) divulgazione scientifica; iii) iniziative di coinvolgimento dei cittadini nella ricerca; iv) attività di coinvolgimento e interazione con il mondo della scuola. 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5" name="Shape 18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e e data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8990">
              <a:lnSpc>
                <a:spcPct val="100000"/>
              </a:lnSpc>
              <a:buSzTx/>
              <a:buNone/>
              <a:defRPr b="1" cap="small" sz="3528"/>
            </a:lvl1pPr>
          </a:lstStyle>
          <a:p>
            <a:pPr/>
            <a:r>
              <a:t>Autore e data</a:t>
            </a:r>
          </a:p>
        </p:txBody>
      </p:sp>
      <p:sp>
        <p:nvSpPr>
          <p:cNvPr id="12" name="Titolo presentazion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62" sz="13100"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Titolo presentazione</a:t>
            </a:r>
          </a:p>
        </p:txBody>
      </p:sp>
      <p:sp>
        <p:nvSpPr>
          <p:cNvPr id="13" name="Corpo livello uno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b="1" sz="5500">
                <a:latin typeface="+mn-lt"/>
                <a:ea typeface="+mn-ea"/>
                <a:cs typeface="+mn-cs"/>
                <a:sym typeface="Helvetica Neue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b="1" sz="5500">
                <a:latin typeface="+mn-lt"/>
                <a:ea typeface="+mn-ea"/>
                <a:cs typeface="+mn-cs"/>
                <a:sym typeface="Helvetica Neue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b="1" sz="5500">
                <a:latin typeface="+mn-lt"/>
                <a:ea typeface="+mn-ea"/>
                <a:cs typeface="+mn-cs"/>
                <a:sym typeface="Helvetica Neue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b="1" sz="5500">
                <a:latin typeface="+mn-lt"/>
                <a:ea typeface="+mn-ea"/>
                <a:cs typeface="+mn-cs"/>
                <a:sym typeface="Helvetica Neue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b="1" sz="55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Sottotitolo presentazione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chiar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orpo livello uno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Dichiarazione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formazione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orpo livello uno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buSzTx/>
              <a:buNone/>
              <a:defRPr b="1" spc="-250" sz="25000">
                <a:latin typeface="+mn-lt"/>
                <a:ea typeface="+mn-ea"/>
                <a:cs typeface="+mn-cs"/>
                <a:sym typeface="Helvetica Neue"/>
              </a:defRPr>
            </a:lvl1pPr>
            <a:lvl2pPr marL="0" indent="457200" algn="ctr">
              <a:lnSpc>
                <a:spcPct val="80000"/>
              </a:lnSpc>
              <a:buSzTx/>
              <a:buNone/>
              <a:defRPr b="1" spc="-250" sz="25000">
                <a:latin typeface="+mn-lt"/>
                <a:ea typeface="+mn-ea"/>
                <a:cs typeface="+mn-cs"/>
                <a:sym typeface="Helvetica Neue"/>
              </a:defRPr>
            </a:lvl2pPr>
            <a:lvl3pPr marL="0" indent="914400" algn="ctr">
              <a:lnSpc>
                <a:spcPct val="80000"/>
              </a:lnSpc>
              <a:buSzTx/>
              <a:buNone/>
              <a:defRPr b="1" spc="-250" sz="25000">
                <a:latin typeface="+mn-lt"/>
                <a:ea typeface="+mn-ea"/>
                <a:cs typeface="+mn-cs"/>
                <a:sym typeface="Helvetica Neue"/>
              </a:defRPr>
            </a:lvl3pPr>
            <a:lvl4pPr marL="0" indent="1371600" algn="ctr">
              <a:lnSpc>
                <a:spcPct val="80000"/>
              </a:lnSpc>
              <a:buSzTx/>
              <a:buNone/>
              <a:defRPr b="1" spc="-250" sz="25000">
                <a:latin typeface="+mn-lt"/>
                <a:ea typeface="+mn-ea"/>
                <a:cs typeface="+mn-cs"/>
                <a:sym typeface="Helvetica Neue"/>
              </a:defRPr>
            </a:lvl4pPr>
            <a:lvl5pPr marL="0" indent="1828800" algn="ctr">
              <a:lnSpc>
                <a:spcPct val="80000"/>
              </a:lnSpc>
              <a:buSzTx/>
              <a:buNone/>
              <a:defRPr b="1" spc="-250" sz="250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Dettagli informazione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buSzTx/>
              <a:buNone/>
              <a:defRPr b="1" sz="55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Dettagli informazione</a:t>
            </a:r>
          </a:p>
        </p:txBody>
      </p:sp>
      <p:sp>
        <p:nvSpPr>
          <p:cNvPr id="10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zione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buSzTx/>
              <a:buNone/>
              <a:defRPr b="1" sz="36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Attribuzione</a:t>
            </a:r>
          </a:p>
        </p:txBody>
      </p:sp>
      <p:sp>
        <p:nvSpPr>
          <p:cNvPr id="116" name="Corpo livello uno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“Citazione degna di nota”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iotola di insalata con riso saltato, uova sode e bacchette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Ciotola con frittelle al salmone, insalata e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Pappardelle con burro al prezzemolo, nocciole tostate e scaglie di parmigiano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iotola di insalata con riso saltato, uova sode e bacchett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ttangolo 8"/>
          <p:cNvSpPr/>
          <p:nvPr/>
        </p:nvSpPr>
        <p:spPr>
          <a:xfrm>
            <a:off x="-15381" y="0"/>
            <a:ext cx="24576120" cy="13716000"/>
          </a:xfrm>
          <a:prstGeom prst="rect">
            <a:avLst/>
          </a:prstGeom>
          <a:solidFill>
            <a:srgbClr val="BD2B0B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50" name="Immagine 9" descr="Immagin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3645" y="4798988"/>
            <a:ext cx="4118024" cy="4118024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Connettore 1 11"/>
          <p:cNvSpPr/>
          <p:nvPr/>
        </p:nvSpPr>
        <p:spPr>
          <a:xfrm flipH="1">
            <a:off x="5080000" y="449287"/>
            <a:ext cx="1" cy="1281742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tIns="91439" bIns="91439"/>
          <a:lstStyle/>
          <a:p>
            <a:pPr algn="l"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2" name="Numero diapositiva"/>
          <p:cNvSpPr txBox="1"/>
          <p:nvPr>
            <p:ph type="sldNum" sz="quarter" idx="2"/>
          </p:nvPr>
        </p:nvSpPr>
        <p:spPr>
          <a:xfrm>
            <a:off x="11887200" y="12344400"/>
            <a:ext cx="4267200" cy="7366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ttangolo 6"/>
          <p:cNvSpPr/>
          <p:nvPr/>
        </p:nvSpPr>
        <p:spPr>
          <a:xfrm>
            <a:off x="3048000" y="0"/>
            <a:ext cx="18288000" cy="13716000"/>
          </a:xfrm>
          <a:prstGeom prst="rect">
            <a:avLst/>
          </a:prstGeom>
          <a:solidFill>
            <a:srgbClr val="BD2B0B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60" name="Immagine 7" descr="Immagin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39771" y="1241375"/>
            <a:ext cx="4104457" cy="4104458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CasellaDiTesto 8"/>
          <p:cNvSpPr txBox="1"/>
          <p:nvPr/>
        </p:nvSpPr>
        <p:spPr>
          <a:xfrm>
            <a:off x="9403119" y="12906671"/>
            <a:ext cx="5577762" cy="588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www.unibo.it</a:t>
            </a:r>
          </a:p>
        </p:txBody>
      </p:sp>
      <p:sp>
        <p:nvSpPr>
          <p:cNvPr id="162" name="Corpo livello uno…"/>
          <p:cNvSpPr txBox="1"/>
          <p:nvPr>
            <p:ph type="body" sz="quarter" idx="1" hasCustomPrompt="1"/>
          </p:nvPr>
        </p:nvSpPr>
        <p:spPr>
          <a:xfrm>
            <a:off x="5279232" y="5561855"/>
            <a:ext cx="13825536" cy="864741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algn="ctr" defTabSz="1828800">
              <a:lnSpc>
                <a:spcPct val="100000"/>
              </a:lnSpc>
              <a:spcBef>
                <a:spcPts val="900"/>
              </a:spcBef>
              <a:buSzTx/>
              <a:buNone/>
              <a:defRPr b="1" sz="4000">
                <a:solidFill>
                  <a:srgbClr val="FFFFFF"/>
                </a:solidFill>
              </a:defRPr>
            </a:lvl1pPr>
            <a:lvl2pPr marL="865414" indent="-408214" algn="ctr" defTabSz="1828800">
              <a:lnSpc>
                <a:spcPct val="100000"/>
              </a:lnSpc>
              <a:spcBef>
                <a:spcPts val="900"/>
              </a:spcBef>
              <a:buSzPct val="100000"/>
              <a:buChar char="–"/>
              <a:defRPr b="1" sz="4000">
                <a:solidFill>
                  <a:srgbClr val="FFFFFF"/>
                </a:solidFill>
              </a:defRPr>
            </a:lvl2pPr>
            <a:lvl3pPr marL="1295400" algn="ctr" defTabSz="1828800">
              <a:lnSpc>
                <a:spcPct val="100000"/>
              </a:lnSpc>
              <a:spcBef>
                <a:spcPts val="900"/>
              </a:spcBef>
              <a:buSzPct val="100000"/>
              <a:defRPr b="1" sz="4000">
                <a:solidFill>
                  <a:srgbClr val="FFFFFF"/>
                </a:solidFill>
              </a:defRPr>
            </a:lvl3pPr>
            <a:lvl4pPr marL="1828800" indent="-457200" algn="ctr" defTabSz="1828800">
              <a:lnSpc>
                <a:spcPct val="100000"/>
              </a:lnSpc>
              <a:spcBef>
                <a:spcPts val="900"/>
              </a:spcBef>
              <a:buSzPct val="100000"/>
              <a:buChar char="–"/>
              <a:defRPr b="1" sz="4000">
                <a:solidFill>
                  <a:srgbClr val="FFFFFF"/>
                </a:solidFill>
              </a:defRPr>
            </a:lvl4pPr>
            <a:lvl5pPr marL="2286000" indent="-457200" algn="ctr" defTabSz="1828800">
              <a:lnSpc>
                <a:spcPct val="100000"/>
              </a:lnSpc>
              <a:spcBef>
                <a:spcPts val="900"/>
              </a:spcBef>
              <a:buSzPct val="100000"/>
              <a:buChar char="»"/>
              <a:defRPr b="1" sz="4000">
                <a:solidFill>
                  <a:srgbClr val="FFFFFF"/>
                </a:solidFill>
              </a:defRPr>
            </a:lvl5pPr>
          </a:lstStyle>
          <a:p>
            <a:pPr/>
            <a:r>
              <a:t>Nome Cognome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63" name="Segnaposto testo 12"/>
          <p:cNvSpPr/>
          <p:nvPr>
            <p:ph type="body" sz="quarter" idx="21" hasCustomPrompt="1"/>
          </p:nvPr>
        </p:nvSpPr>
        <p:spPr>
          <a:xfrm>
            <a:off x="5207224" y="7146032"/>
            <a:ext cx="13969552" cy="1872207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algn="ctr" defTabSz="1828800">
              <a:lnSpc>
                <a:spcPct val="100000"/>
              </a:lnSpc>
              <a:spcBef>
                <a:spcPts val="700"/>
              </a:spcBef>
              <a:buSzTx/>
              <a:buNone/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Struttura</a:t>
            </a:r>
          </a:p>
        </p:txBody>
      </p:sp>
      <p:sp>
        <p:nvSpPr>
          <p:cNvPr id="164" name="Segnaposto testo 15"/>
          <p:cNvSpPr/>
          <p:nvPr>
            <p:ph type="body" sz="quarter" idx="22" hasCustomPrompt="1"/>
          </p:nvPr>
        </p:nvSpPr>
        <p:spPr>
          <a:xfrm>
            <a:off x="5133975" y="9450288"/>
            <a:ext cx="14116051" cy="2880321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algn="ctr" defTabSz="1828800">
              <a:lnSpc>
                <a:spcPct val="100000"/>
              </a:lnSpc>
              <a:spcBef>
                <a:spcPts val="600"/>
              </a:spcBef>
              <a:buSzTx/>
              <a:buNone/>
              <a:defRPr sz="2600">
                <a:solidFill>
                  <a:srgbClr val="FFFFFF"/>
                </a:solidFill>
              </a:defRPr>
            </a:lvl1pPr>
          </a:lstStyle>
          <a:p>
            <a:pPr/>
            <a:r>
              <a:t>nome.cognome@unibo.it
051 20 99982</a:t>
            </a:r>
          </a:p>
        </p:txBody>
      </p:sp>
      <p:sp>
        <p:nvSpPr>
          <p:cNvPr id="165" name="Numero diapositiva"/>
          <p:cNvSpPr txBox="1"/>
          <p:nvPr>
            <p:ph type="sldNum" sz="quarter" idx="2"/>
          </p:nvPr>
        </p:nvSpPr>
        <p:spPr>
          <a:xfrm>
            <a:off x="11887200" y="12344400"/>
            <a:ext cx="4267200" cy="7366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ttangolo 8"/>
          <p:cNvSpPr/>
          <p:nvPr/>
        </p:nvSpPr>
        <p:spPr>
          <a:xfrm>
            <a:off x="3048000" y="0"/>
            <a:ext cx="18288000" cy="13716000"/>
          </a:xfrm>
          <a:prstGeom prst="rect">
            <a:avLst/>
          </a:prstGeom>
          <a:solidFill>
            <a:srgbClr val="A4351E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73" name="Immagine 9" descr="Immagin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1039" y="3113583"/>
            <a:ext cx="5616625" cy="5616625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Connettore 1 11"/>
          <p:cNvSpPr/>
          <p:nvPr/>
        </p:nvSpPr>
        <p:spPr>
          <a:xfrm flipH="1">
            <a:off x="9599711" y="377280"/>
            <a:ext cx="1" cy="12817424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tIns="91439" bIns="91439"/>
          <a:lstStyle/>
          <a:p>
            <a:pPr algn="l"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5" name="Corpo livello uno…"/>
          <p:cNvSpPr txBox="1"/>
          <p:nvPr>
            <p:ph type="body" sz="half" idx="1" hasCustomPrompt="1"/>
          </p:nvPr>
        </p:nvSpPr>
        <p:spPr>
          <a:xfrm>
            <a:off x="10175775" y="1097359"/>
            <a:ext cx="10370047" cy="9073010"/>
          </a:xfrm>
          <a:prstGeom prst="rect">
            <a:avLst/>
          </a:prstGeom>
        </p:spPr>
        <p:txBody>
          <a:bodyPr lIns="91439" tIns="91439" rIns="91439" bIns="91439" anchor="ctr"/>
          <a:lstStyle>
            <a:lvl1pPr marL="0" indent="0" defTabSz="1828800">
              <a:lnSpc>
                <a:spcPct val="10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FFFFFF"/>
                </a:solidFill>
              </a:defRPr>
            </a:lvl1pPr>
            <a:lvl2pPr marL="1191985" indent="-734785" defTabSz="1828800">
              <a:lnSpc>
                <a:spcPct val="100000"/>
              </a:lnSpc>
              <a:spcBef>
                <a:spcPts val="1700"/>
              </a:spcBef>
              <a:buSzPct val="100000"/>
              <a:buChar char="–"/>
              <a:defRPr b="1" sz="7200">
                <a:solidFill>
                  <a:srgbClr val="FFFFFF"/>
                </a:solidFill>
              </a:defRPr>
            </a:lvl2pPr>
            <a:lvl3pPr indent="-685800" defTabSz="1828800">
              <a:lnSpc>
                <a:spcPct val="100000"/>
              </a:lnSpc>
              <a:spcBef>
                <a:spcPts val="1700"/>
              </a:spcBef>
              <a:buSzPct val="100000"/>
              <a:defRPr b="1" sz="7200">
                <a:solidFill>
                  <a:srgbClr val="FFFFFF"/>
                </a:solidFill>
              </a:defRPr>
            </a:lvl3pPr>
            <a:lvl4pPr marL="2194559" indent="-822959" defTabSz="1828800">
              <a:lnSpc>
                <a:spcPct val="100000"/>
              </a:lnSpc>
              <a:spcBef>
                <a:spcPts val="1700"/>
              </a:spcBef>
              <a:buSzPct val="100000"/>
              <a:buChar char="–"/>
              <a:defRPr b="1" sz="7200">
                <a:solidFill>
                  <a:srgbClr val="FFFFFF"/>
                </a:solidFill>
              </a:defRPr>
            </a:lvl4pPr>
            <a:lvl5pPr marL="2651759" indent="-822959" defTabSz="1828800">
              <a:lnSpc>
                <a:spcPct val="100000"/>
              </a:lnSpc>
              <a:spcBef>
                <a:spcPts val="1700"/>
              </a:spcBef>
              <a:buSzPct val="100000"/>
              <a:buChar char="»"/>
              <a:defRPr b="1" sz="7200">
                <a:solidFill>
                  <a:srgbClr val="FFFFFF"/>
                </a:solidFill>
              </a:defRPr>
            </a:lvl5pPr>
          </a:lstStyle>
          <a:p>
            <a:pPr/>
            <a:r>
              <a:t>Fare clic per inserire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76" name="Segnaposto testo 5"/>
          <p:cNvSpPr/>
          <p:nvPr>
            <p:ph type="body" sz="quarter" idx="21" hasCustomPrompt="1"/>
          </p:nvPr>
        </p:nvSpPr>
        <p:spPr>
          <a:xfrm>
            <a:off x="10175875" y="10759627"/>
            <a:ext cx="10512425" cy="850901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1627632">
              <a:lnSpc>
                <a:spcPct val="100000"/>
              </a:lnSpc>
              <a:spcBef>
                <a:spcPts val="1000"/>
              </a:spcBef>
              <a:buSzTx/>
              <a:buNone/>
              <a:defRPr b="1" sz="4272">
                <a:solidFill>
                  <a:srgbClr val="FFFFFF"/>
                </a:solidFill>
              </a:defRPr>
            </a:lvl1pPr>
          </a:lstStyle>
          <a:p>
            <a:pPr/>
            <a:r>
              <a:t>Nome Cognome</a:t>
            </a:r>
          </a:p>
        </p:txBody>
      </p:sp>
      <p:sp>
        <p:nvSpPr>
          <p:cNvPr id="177" name="Segnaposto testo 7"/>
          <p:cNvSpPr/>
          <p:nvPr>
            <p:ph type="body" sz="quarter" idx="22" hasCustomPrompt="1"/>
          </p:nvPr>
        </p:nvSpPr>
        <p:spPr>
          <a:xfrm>
            <a:off x="10175875" y="11755883"/>
            <a:ext cx="10658475" cy="1582838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1828800">
              <a:lnSpc>
                <a:spcPct val="100000"/>
              </a:lnSpc>
              <a:spcBef>
                <a:spcPts val="900"/>
              </a:spcBef>
              <a:buSzTx/>
              <a:buNone/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Dipartimento/Struttura xxxxxx xxxxxxxxxxxx xxxxxxxx xxxxx xxxxxxxxxxxxxxxxxxx xxxxx</a:t>
            </a:r>
          </a:p>
        </p:txBody>
      </p:sp>
      <p:sp>
        <p:nvSpPr>
          <p:cNvPr id="178" name="Numero diapositiva"/>
          <p:cNvSpPr txBox="1"/>
          <p:nvPr>
            <p:ph type="sldNum" sz="quarter" idx="2"/>
          </p:nvPr>
        </p:nvSpPr>
        <p:spPr>
          <a:xfrm>
            <a:off x="11887200" y="12344400"/>
            <a:ext cx="4267200" cy="7366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 e lime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Titolo presentazion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62" sz="13100"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Titolo presentazione</a:t>
            </a:r>
          </a:p>
        </p:txBody>
      </p:sp>
      <p:sp>
        <p:nvSpPr>
          <p:cNvPr id="23" name="Autore e data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8990">
              <a:lnSpc>
                <a:spcPct val="100000"/>
              </a:lnSpc>
              <a:buSzTx/>
              <a:buNone/>
              <a:defRPr b="1" cap="small" sz="3528"/>
            </a:lvl1pPr>
          </a:lstStyle>
          <a:p>
            <a:pPr/>
            <a:r>
              <a:t>Autore e data</a:t>
            </a:r>
          </a:p>
        </p:txBody>
      </p:sp>
      <p:sp>
        <p:nvSpPr>
          <p:cNvPr id="24" name="Corpo livello uno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b="1" sz="5500">
                <a:latin typeface="+mn-lt"/>
                <a:ea typeface="+mn-ea"/>
                <a:cs typeface="+mn-cs"/>
                <a:sym typeface="Helvetica Neue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b="1" sz="5500">
                <a:latin typeface="+mn-lt"/>
                <a:ea typeface="+mn-ea"/>
                <a:cs typeface="+mn-cs"/>
                <a:sym typeface="Helvetica Neue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b="1" sz="5500">
                <a:latin typeface="+mn-lt"/>
                <a:ea typeface="+mn-ea"/>
                <a:cs typeface="+mn-cs"/>
                <a:sym typeface="Helvetica Neue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b="1" sz="5500">
                <a:latin typeface="+mn-lt"/>
                <a:ea typeface="+mn-ea"/>
                <a:cs typeface="+mn-cs"/>
                <a:sym typeface="Helvetica Neue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b="1" sz="55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Sottotitolo presentazione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iotola con frittelle al salmone, insalata e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Titolo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</a:t>
            </a:r>
          </a:p>
        </p:txBody>
      </p:sp>
      <p:sp>
        <p:nvSpPr>
          <p:cNvPr id="34" name="Corpo livello uno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b="1" sz="5500">
                <a:latin typeface="+mn-lt"/>
                <a:ea typeface="+mn-ea"/>
                <a:cs typeface="+mn-cs"/>
                <a:sym typeface="Helvetica Neue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b="1" sz="5500">
                <a:latin typeface="+mn-lt"/>
                <a:ea typeface="+mn-ea"/>
                <a:cs typeface="+mn-cs"/>
                <a:sym typeface="Helvetica Neue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b="1" sz="5500">
                <a:latin typeface="+mn-lt"/>
                <a:ea typeface="+mn-ea"/>
                <a:cs typeface="+mn-cs"/>
                <a:sym typeface="Helvetica Neue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b="1" sz="5500">
                <a:latin typeface="+mn-lt"/>
                <a:ea typeface="+mn-ea"/>
                <a:cs typeface="+mn-cs"/>
                <a:sym typeface="Helvetica Neue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b="1" sz="55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Sottotitolo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Numero diapositiva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olo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</a:t>
            </a:r>
          </a:p>
        </p:txBody>
      </p:sp>
      <p:sp>
        <p:nvSpPr>
          <p:cNvPr id="43" name="Sottotitolo diapositiva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buSzTx/>
              <a:buNone/>
              <a:defRPr b="1" sz="55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Sottotitolo diapositiva</a:t>
            </a:r>
          </a:p>
        </p:txBody>
      </p:sp>
      <p:sp>
        <p:nvSpPr>
          <p:cNvPr id="44" name="Corpo livello uno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elenco puntato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rpo livello uno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Testo elenco puntato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ottotitolo diapositiva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buSzTx/>
              <a:buNone/>
              <a:defRPr b="1" sz="55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Sottotitolo diapositiva</a:t>
            </a:r>
          </a:p>
        </p:txBody>
      </p:sp>
      <p:sp>
        <p:nvSpPr>
          <p:cNvPr id="61" name="Corpo livello uno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Testo elenco puntato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Pappardelle con burro al prezzemolo, nocciole tostate e scaglie di parmigiano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Titolo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Titolo</a:t>
            </a:r>
          </a:p>
        </p:txBody>
      </p:sp>
      <p:sp>
        <p:nvSpPr>
          <p:cNvPr id="6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olo sezion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Titolo sezione</a:t>
            </a:r>
          </a:p>
        </p:txBody>
      </p:sp>
      <p:sp>
        <p:nvSpPr>
          <p:cNvPr id="72" name="Numero diapositiva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olo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Titolo</a:t>
            </a:r>
          </a:p>
        </p:txBody>
      </p:sp>
      <p:sp>
        <p:nvSpPr>
          <p:cNvPr id="80" name="Sottotitolo diapositiva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buSzTx/>
              <a:buNone/>
              <a:defRPr b="1" sz="55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Sottotitolo diapositiva</a:t>
            </a:r>
          </a:p>
        </p:txBody>
      </p:sp>
      <p:sp>
        <p:nvSpPr>
          <p:cNvPr id="8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o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olo programma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Titolo programma</a:t>
            </a:r>
          </a:p>
        </p:txBody>
      </p:sp>
      <p:sp>
        <p:nvSpPr>
          <p:cNvPr id="89" name="Sottotitolo programma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buSzTx/>
              <a:buNone/>
              <a:defRPr b="1" sz="55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Sottotitolo programma</a:t>
            </a:r>
          </a:p>
        </p:txBody>
      </p:sp>
      <p:sp>
        <p:nvSpPr>
          <p:cNvPr id="90" name="Corpo livello uno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>
                <a:latin typeface="+mn-lt"/>
                <a:ea typeface="+mn-ea"/>
                <a:cs typeface="+mn-cs"/>
                <a:sym typeface="Helvetica Neue"/>
              </a:defRPr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>
                <a:latin typeface="+mn-lt"/>
                <a:ea typeface="+mn-ea"/>
                <a:cs typeface="+mn-cs"/>
                <a:sym typeface="Helvetica Neue"/>
              </a:defRPr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>
                <a:latin typeface="+mn-lt"/>
                <a:ea typeface="+mn-ea"/>
                <a:cs typeface="+mn-cs"/>
                <a:sym typeface="Helvetica Neue"/>
              </a:defRPr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>
                <a:latin typeface="+mn-lt"/>
                <a:ea typeface="+mn-ea"/>
                <a:cs typeface="+mn-cs"/>
                <a:sym typeface="Helvetica Neue"/>
              </a:defRPr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Argomenti del programma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Titolo</a:t>
            </a:r>
          </a:p>
        </p:txBody>
      </p:sp>
      <p:sp>
        <p:nvSpPr>
          <p:cNvPr id="3" name="Corpo livello uno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Testo elenco puntato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j-lt"/>
          <a:ea typeface="+mj-ea"/>
          <a:cs typeface="+mj-cs"/>
          <a:sym typeface="Century Gothic"/>
        </a:defRPr>
      </a:lvl1pPr>
      <a:lvl2pPr marL="990600" marR="0" indent="-3810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j-lt"/>
          <a:ea typeface="+mj-ea"/>
          <a:cs typeface="+mj-cs"/>
          <a:sym typeface="Century Gothic"/>
        </a:defRPr>
      </a:lvl2pPr>
      <a:lvl3pPr marL="1600200" marR="0" indent="-3810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j-lt"/>
          <a:ea typeface="+mj-ea"/>
          <a:cs typeface="+mj-cs"/>
          <a:sym typeface="Century Gothic"/>
        </a:defRPr>
      </a:lvl3pPr>
      <a:lvl4pPr marL="2209800" marR="0" indent="-3810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j-lt"/>
          <a:ea typeface="+mj-ea"/>
          <a:cs typeface="+mj-cs"/>
          <a:sym typeface="Century Gothic"/>
        </a:defRPr>
      </a:lvl4pPr>
      <a:lvl5pPr marL="2819400" marR="0" indent="-3810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j-lt"/>
          <a:ea typeface="+mj-ea"/>
          <a:cs typeface="+mj-cs"/>
          <a:sym typeface="Century Gothic"/>
        </a:defRPr>
      </a:lvl5pPr>
      <a:lvl6pPr marL="3429000" marR="0" indent="-3810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j-lt"/>
          <a:ea typeface="+mj-ea"/>
          <a:cs typeface="+mj-cs"/>
          <a:sym typeface="Century Gothic"/>
        </a:defRPr>
      </a:lvl6pPr>
      <a:lvl7pPr marL="4038600" marR="0" indent="-3810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j-lt"/>
          <a:ea typeface="+mj-ea"/>
          <a:cs typeface="+mj-cs"/>
          <a:sym typeface="Century Gothic"/>
        </a:defRPr>
      </a:lvl7pPr>
      <a:lvl8pPr marL="4648200" marR="0" indent="-3810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j-lt"/>
          <a:ea typeface="+mj-ea"/>
          <a:cs typeface="+mj-cs"/>
          <a:sym typeface="Century Gothic"/>
        </a:defRPr>
      </a:lvl8pPr>
      <a:lvl9pPr marL="5257800" marR="0" indent="-38100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j-lt"/>
          <a:ea typeface="+mj-ea"/>
          <a:cs typeface="+mj-cs"/>
          <a:sym typeface="Century Gothic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hyperlink" Target="https://www.anvur.it/wp-content/uploads/2021/02/Documento-GEV-TM.pdf" TargetMode="External"/><Relationship Id="rId5" Type="http://schemas.openxmlformats.org/officeDocument/2006/relationships/image" Target="../media/image1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hyperlink" Target="https://ficlit.unibo.it/it/terza-missione/presentazione/unibo.tiles.multi.links_attachments/e398078422dd41d993a59ae635a1165e/@@objects-download/6ebe537cb5b644c7aaa51b5ede34e8ab/file/Documenti%20Terza%20Missione.pdf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ficlit.unibo.it/it/terza-missione/societa/unibo.tiles.multi.links_attachments/11909a61178043a4afa99d046fe03476/@@objects-download/353bbef49e0340459ed7966c991d87d0/file/Public%20Engagement.xlsx" TargetMode="External"/><Relationship Id="rId7" Type="http://schemas.openxmlformats.org/officeDocument/2006/relationships/image" Target="../media/image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1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1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ficlit.unibo.it/it/terza-missione/societa/unibo.tiles.multi.links_attachments/11909a61178043a4afa99d046fe03476/@@objects-download/1db64800c640437b9be0bd8427dc8f9d/file/Grafico%20PE%202021.png" TargetMode="External"/><Relationship Id="rId3" Type="http://schemas.openxmlformats.org/officeDocument/2006/relationships/hyperlink" Target="https://infogram.com/tm-sps-2022-1hxr4zxlm3yeo6y?live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hyperlink" Target="https://www.anvur.it/wp-content/uploads/2021/02/Documento-GEV-TM.pdf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ww.anvur.it/wp-content/uploads/2018/11/SUA-TM_Lineeguida.pdf" TargetMode="Externa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hyperlink" Target="https://ficlit.unibo.it/it/terza-missione/impresa" TargetMode="External"/><Relationship Id="rId4" Type="http://schemas.openxmlformats.org/officeDocument/2006/relationships/image" Target="../media/image3.png"/><Relationship Id="rId5" Type="http://schemas.openxmlformats.org/officeDocument/2006/relationships/hyperlink" Target="https://ficlit.unibo.it/it/terza-missione/societa" TargetMode="External"/><Relationship Id="rId6" Type="http://schemas.openxmlformats.org/officeDocument/2006/relationships/hyperlink" Target="https://ficlit.unibo.it/it/terza-missione/scuola" TargetMode="External"/><Relationship Id="rId7" Type="http://schemas.openxmlformats.org/officeDocument/2006/relationships/image" Target="../media/image4.png"/><Relationship Id="rId8" Type="http://schemas.openxmlformats.org/officeDocument/2006/relationships/hyperlink" Target="https://ficlit.unibo.it/it/terza-missione/presentazione" TargetMode="Externa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hyperlink" Target="https://www.anvur.it/wp-content/uploads/2016/06/Manuale%20di%20valutazione%20TM~.pdf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ww.anvur.it/wp-content/uploads/2021/02/Documento-GEV-TM.pdf" TargetMode="Externa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omments" Target="../comments/comment1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ttangolo"/>
          <p:cNvSpPr/>
          <p:nvPr/>
        </p:nvSpPr>
        <p:spPr>
          <a:xfrm>
            <a:off x="15039102" y="-44642"/>
            <a:ext cx="9396539" cy="1380528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8" name="TERZA MISSIONE"/>
          <p:cNvSpPr txBox="1"/>
          <p:nvPr>
            <p:ph type="title" idx="4294967295"/>
          </p:nvPr>
        </p:nvSpPr>
        <p:spPr>
          <a:xfrm>
            <a:off x="5459372" y="4181502"/>
            <a:ext cx="9217016" cy="4648201"/>
          </a:xfrm>
          <a:prstGeom prst="rect">
            <a:avLst/>
          </a:prstGeom>
        </p:spPr>
        <p:txBody>
          <a:bodyPr anchor="b"/>
          <a:lstStyle>
            <a:lvl1pPr>
              <a:defRPr spc="-250" sz="12500"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TERZA MISSIONE</a:t>
            </a:r>
          </a:p>
        </p:txBody>
      </p:sp>
      <p:sp>
        <p:nvSpPr>
          <p:cNvPr id="189" name="Segnaposto testo 1"/>
          <p:cNvSpPr txBox="1"/>
          <p:nvPr>
            <p:ph type="body" sz="quarter" idx="4294967295"/>
          </p:nvPr>
        </p:nvSpPr>
        <p:spPr>
          <a:xfrm>
            <a:off x="5454218" y="3591662"/>
            <a:ext cx="9227324" cy="961615"/>
          </a:xfrm>
          <a:prstGeom prst="rect">
            <a:avLst/>
          </a:prstGeom>
        </p:spPr>
        <p:txBody>
          <a:bodyPr/>
          <a:lstStyle/>
          <a:p>
            <a:pPr marL="0" indent="0" defTabSz="825500">
              <a:lnSpc>
                <a:spcPct val="100000"/>
              </a:lnSpc>
              <a:buSzTx/>
              <a:buNone/>
              <a:defRPr b="1" cap="small" sz="5000">
                <a:latin typeface="+mn-lt"/>
                <a:ea typeface="+mn-ea"/>
                <a:cs typeface="+mn-cs"/>
                <a:sym typeface="Helvetica Neue"/>
              </a:defRPr>
            </a:pPr>
            <a:r>
              <a:t>Vademecum - </a:t>
            </a:r>
            <a:r>
              <a:rPr>
                <a:solidFill>
                  <a:srgbClr val="FFFFFF"/>
                </a:solidFill>
              </a:rPr>
              <a:t>cosa e come</a:t>
            </a:r>
          </a:p>
        </p:txBody>
      </p:sp>
      <p:sp>
        <p:nvSpPr>
          <p:cNvPr id="190" name="Ficlit - 16 gennaio 2023"/>
          <p:cNvSpPr txBox="1"/>
          <p:nvPr/>
        </p:nvSpPr>
        <p:spPr>
          <a:xfrm>
            <a:off x="5449064" y="9185748"/>
            <a:ext cx="9227324" cy="961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r" defTabSz="825500">
              <a:defRPr b="1" cap="small" sz="4000">
                <a:solidFill>
                  <a:srgbClr val="000000"/>
                </a:solidFill>
              </a:defRPr>
            </a:lvl1pPr>
          </a:lstStyle>
          <a:p>
            <a:pPr/>
            <a:r>
              <a:t>Ficlit - 16 gennaio 2023</a:t>
            </a:r>
          </a:p>
        </p:txBody>
      </p:sp>
      <p:sp>
        <p:nvSpPr>
          <p:cNvPr id="191" name="Linea"/>
          <p:cNvSpPr/>
          <p:nvPr/>
        </p:nvSpPr>
        <p:spPr>
          <a:xfrm flipV="1">
            <a:off x="17872559" y="1232450"/>
            <a:ext cx="3729626" cy="11251099"/>
          </a:xfrm>
          <a:prstGeom prst="line">
            <a:avLst/>
          </a:prstGeom>
          <a:ln w="762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192" name="Schermata 2023-01-12 alle 14.54.18.png" descr="Schermata 2023-01-12 alle 14.54.18.png"/>
          <p:cNvPicPr>
            <a:picLocks noChangeAspect="1"/>
          </p:cNvPicPr>
          <p:nvPr/>
        </p:nvPicPr>
        <p:blipFill>
          <a:blip r:embed="rId2">
            <a:extLst/>
          </a:blip>
          <a:srcRect l="8252" t="3463" r="8252" b="3463"/>
          <a:stretch>
            <a:fillRect/>
          </a:stretch>
        </p:blipFill>
        <p:spPr>
          <a:xfrm>
            <a:off x="16956468" y="3449240"/>
            <a:ext cx="5561620" cy="68174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BD2B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Rettangolo"/>
          <p:cNvSpPr/>
          <p:nvPr/>
        </p:nvSpPr>
        <p:spPr>
          <a:xfrm>
            <a:off x="16652881" y="-44642"/>
            <a:ext cx="7711876" cy="13805284"/>
          </a:xfrm>
          <a:prstGeom prst="rect">
            <a:avLst/>
          </a:prstGeom>
          <a:solidFill>
            <a:srgbClr val="D7D9D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42" name="Rettangolo"/>
          <p:cNvSpPr/>
          <p:nvPr/>
        </p:nvSpPr>
        <p:spPr>
          <a:xfrm>
            <a:off x="18338835" y="-44642"/>
            <a:ext cx="6091309" cy="13805284"/>
          </a:xfrm>
          <a:prstGeom prst="rect">
            <a:avLst/>
          </a:prstGeom>
          <a:solidFill>
            <a:srgbClr val="8B8B8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43" name="Rettangolo"/>
          <p:cNvSpPr/>
          <p:nvPr/>
        </p:nvSpPr>
        <p:spPr>
          <a:xfrm>
            <a:off x="19959403" y="-44642"/>
            <a:ext cx="4470741" cy="13805284"/>
          </a:xfrm>
          <a:prstGeom prst="rect">
            <a:avLst/>
          </a:prstGeom>
          <a:solidFill>
            <a:srgbClr val="1A1A1A">
              <a:alpha val="7501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444" name="Schermata 2023-01-12 alle 14.46.25.png" descr="Schermata 2023-01-12 alle 14.46.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57876" y="12762620"/>
            <a:ext cx="4470741" cy="943824"/>
          </a:xfrm>
          <a:prstGeom prst="rect">
            <a:avLst/>
          </a:prstGeom>
          <a:ln w="12700">
            <a:miter lim="400000"/>
          </a:ln>
        </p:spPr>
      </p:pic>
      <p:sp>
        <p:nvSpPr>
          <p:cNvPr id="445" name="Misurare"/>
          <p:cNvSpPr txBox="1"/>
          <p:nvPr/>
        </p:nvSpPr>
        <p:spPr>
          <a:xfrm rot="16200000">
            <a:off x="12636191" y="6887362"/>
            <a:ext cx="9779001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825500">
              <a:defRPr b="1" sz="5500">
                <a:solidFill>
                  <a:srgbClr val="000000"/>
                </a:solidFill>
              </a:defRPr>
            </a:lvl1pPr>
          </a:lstStyle>
          <a:p>
            <a:pPr/>
            <a:r>
              <a:t>Misurare</a:t>
            </a:r>
          </a:p>
        </p:txBody>
      </p:sp>
      <p:sp>
        <p:nvSpPr>
          <p:cNvPr id="446" name="Monitorare"/>
          <p:cNvSpPr txBox="1"/>
          <p:nvPr/>
        </p:nvSpPr>
        <p:spPr>
          <a:xfrm rot="16200000">
            <a:off x="14246792" y="6887362"/>
            <a:ext cx="9779001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825500">
              <a:defRPr b="1" sz="5500"/>
            </a:lvl1pPr>
          </a:lstStyle>
          <a:p>
            <a:pPr/>
            <a:r>
              <a:t>Monitorare</a:t>
            </a:r>
          </a:p>
        </p:txBody>
      </p:sp>
      <p:sp>
        <p:nvSpPr>
          <p:cNvPr id="447" name="PUBLIC ENGAGEMENT"/>
          <p:cNvSpPr txBox="1"/>
          <p:nvPr/>
        </p:nvSpPr>
        <p:spPr>
          <a:xfrm>
            <a:off x="1206496" y="516719"/>
            <a:ext cx="5191849" cy="2169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1121635">
              <a:lnSpc>
                <a:spcPct val="80000"/>
              </a:lnSpc>
              <a:defRPr b="1" spc="-120" sz="6026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PUBLIC ENGAGEMENT</a:t>
            </a:r>
          </a:p>
        </p:txBody>
      </p:sp>
      <p:sp>
        <p:nvSpPr>
          <p:cNvPr id="448" name="Linea"/>
          <p:cNvSpPr/>
          <p:nvPr/>
        </p:nvSpPr>
        <p:spPr>
          <a:xfrm>
            <a:off x="1289719" y="2822575"/>
            <a:ext cx="3182768" cy="0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449" name="Schermata 2023-01-12 alle 15.44.31.png" descr="Schermata 2023-01-12 alle 15.44.31.png"/>
          <p:cNvPicPr>
            <a:picLocks noChangeAspect="1"/>
          </p:cNvPicPr>
          <p:nvPr/>
        </p:nvPicPr>
        <p:blipFill>
          <a:blip r:embed="rId3">
            <a:extLst/>
          </a:blip>
          <a:srcRect l="437" t="1284" r="487" b="1276"/>
          <a:stretch>
            <a:fillRect/>
          </a:stretch>
        </p:blipFill>
        <p:spPr>
          <a:xfrm flipH="1">
            <a:off x="11626692" y="2354354"/>
            <a:ext cx="4063903" cy="1693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6" h="21515" fill="norm" stroke="1" extrusionOk="0">
                <a:moveTo>
                  <a:pt x="12388" y="1"/>
                </a:moveTo>
                <a:cubicBezTo>
                  <a:pt x="11918" y="-33"/>
                  <a:pt x="11328" y="1153"/>
                  <a:pt x="10957" y="2961"/>
                </a:cubicBezTo>
                <a:cubicBezTo>
                  <a:pt x="10675" y="4336"/>
                  <a:pt x="10638" y="5623"/>
                  <a:pt x="10857" y="6475"/>
                </a:cubicBezTo>
                <a:cubicBezTo>
                  <a:pt x="11037" y="7179"/>
                  <a:pt x="11511" y="7851"/>
                  <a:pt x="11965" y="8044"/>
                </a:cubicBezTo>
                <a:cubicBezTo>
                  <a:pt x="12079" y="8092"/>
                  <a:pt x="12477" y="8011"/>
                  <a:pt x="12674" y="7902"/>
                </a:cubicBezTo>
                <a:cubicBezTo>
                  <a:pt x="13058" y="7692"/>
                  <a:pt x="13521" y="7044"/>
                  <a:pt x="13753" y="6390"/>
                </a:cubicBezTo>
                <a:cubicBezTo>
                  <a:pt x="14173" y="5209"/>
                  <a:pt x="14199" y="3950"/>
                  <a:pt x="13831" y="2744"/>
                </a:cubicBezTo>
                <a:cubicBezTo>
                  <a:pt x="13601" y="1990"/>
                  <a:pt x="12803" y="297"/>
                  <a:pt x="12580" y="92"/>
                </a:cubicBezTo>
                <a:cubicBezTo>
                  <a:pt x="12519" y="35"/>
                  <a:pt x="12455" y="6"/>
                  <a:pt x="12388" y="1"/>
                </a:cubicBezTo>
                <a:close/>
                <a:moveTo>
                  <a:pt x="3802" y="2769"/>
                </a:moveTo>
                <a:cubicBezTo>
                  <a:pt x="3151" y="2768"/>
                  <a:pt x="2958" y="2866"/>
                  <a:pt x="2480" y="3425"/>
                </a:cubicBezTo>
                <a:cubicBezTo>
                  <a:pt x="2110" y="3858"/>
                  <a:pt x="1880" y="4281"/>
                  <a:pt x="1426" y="5371"/>
                </a:cubicBezTo>
                <a:cubicBezTo>
                  <a:pt x="768" y="6951"/>
                  <a:pt x="376" y="8382"/>
                  <a:pt x="148" y="10025"/>
                </a:cubicBezTo>
                <a:cubicBezTo>
                  <a:pt x="-183" y="12424"/>
                  <a:pt x="45" y="14616"/>
                  <a:pt x="805" y="16308"/>
                </a:cubicBezTo>
                <a:cubicBezTo>
                  <a:pt x="1792" y="18505"/>
                  <a:pt x="3325" y="20109"/>
                  <a:pt x="4869" y="20564"/>
                </a:cubicBezTo>
                <a:cubicBezTo>
                  <a:pt x="5010" y="20605"/>
                  <a:pt x="5241" y="20712"/>
                  <a:pt x="5381" y="20801"/>
                </a:cubicBezTo>
                <a:cubicBezTo>
                  <a:pt x="5919" y="21140"/>
                  <a:pt x="6590" y="21414"/>
                  <a:pt x="7044" y="21477"/>
                </a:cubicBezTo>
                <a:cubicBezTo>
                  <a:pt x="7705" y="21567"/>
                  <a:pt x="8310" y="21506"/>
                  <a:pt x="9704" y="21214"/>
                </a:cubicBezTo>
                <a:cubicBezTo>
                  <a:pt x="11786" y="20779"/>
                  <a:pt x="12226" y="20739"/>
                  <a:pt x="14170" y="20811"/>
                </a:cubicBezTo>
                <a:cubicBezTo>
                  <a:pt x="15588" y="20864"/>
                  <a:pt x="16781" y="20872"/>
                  <a:pt x="17589" y="20841"/>
                </a:cubicBezTo>
                <a:cubicBezTo>
                  <a:pt x="17902" y="20819"/>
                  <a:pt x="18226" y="20796"/>
                  <a:pt x="18472" y="20771"/>
                </a:cubicBezTo>
                <a:cubicBezTo>
                  <a:pt x="19967" y="20494"/>
                  <a:pt x="20894" y="19749"/>
                  <a:pt x="21222" y="18557"/>
                </a:cubicBezTo>
                <a:cubicBezTo>
                  <a:pt x="21351" y="18089"/>
                  <a:pt x="21416" y="17512"/>
                  <a:pt x="21417" y="16878"/>
                </a:cubicBezTo>
                <a:cubicBezTo>
                  <a:pt x="21417" y="16244"/>
                  <a:pt x="21352" y="15553"/>
                  <a:pt x="21224" y="14856"/>
                </a:cubicBezTo>
                <a:cubicBezTo>
                  <a:pt x="21053" y="13923"/>
                  <a:pt x="20734" y="13200"/>
                  <a:pt x="20229" y="12607"/>
                </a:cubicBezTo>
                <a:cubicBezTo>
                  <a:pt x="19307" y="11526"/>
                  <a:pt x="18230" y="11160"/>
                  <a:pt x="15408" y="10963"/>
                </a:cubicBezTo>
                <a:cubicBezTo>
                  <a:pt x="12610" y="10768"/>
                  <a:pt x="11469" y="10441"/>
                  <a:pt x="10543" y="9571"/>
                </a:cubicBezTo>
                <a:cubicBezTo>
                  <a:pt x="10179" y="9229"/>
                  <a:pt x="9355" y="8228"/>
                  <a:pt x="8368" y="6919"/>
                </a:cubicBezTo>
                <a:cubicBezTo>
                  <a:pt x="6496" y="4437"/>
                  <a:pt x="5616" y="3489"/>
                  <a:pt x="4697" y="2966"/>
                </a:cubicBezTo>
                <a:cubicBezTo>
                  <a:pt x="4386" y="2789"/>
                  <a:pt x="4310" y="2770"/>
                  <a:pt x="3802" y="27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50" name="Schermata 2023-01-12 alle 15.44.31.png" descr="Schermata 2023-01-12 alle 15.44.31.png"/>
          <p:cNvPicPr>
            <a:picLocks noChangeAspect="1"/>
          </p:cNvPicPr>
          <p:nvPr/>
        </p:nvPicPr>
        <p:blipFill>
          <a:blip r:embed="rId3">
            <a:extLst/>
          </a:blip>
          <a:srcRect l="437" t="1284" r="487" b="1276"/>
          <a:stretch>
            <a:fillRect/>
          </a:stretch>
        </p:blipFill>
        <p:spPr>
          <a:xfrm>
            <a:off x="1097141" y="8155722"/>
            <a:ext cx="4063904" cy="1693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6" h="21515" fill="norm" stroke="1" extrusionOk="0">
                <a:moveTo>
                  <a:pt x="12388" y="1"/>
                </a:moveTo>
                <a:cubicBezTo>
                  <a:pt x="11918" y="-33"/>
                  <a:pt x="11328" y="1153"/>
                  <a:pt x="10957" y="2961"/>
                </a:cubicBezTo>
                <a:cubicBezTo>
                  <a:pt x="10675" y="4336"/>
                  <a:pt x="10638" y="5623"/>
                  <a:pt x="10857" y="6475"/>
                </a:cubicBezTo>
                <a:cubicBezTo>
                  <a:pt x="11037" y="7179"/>
                  <a:pt x="11511" y="7851"/>
                  <a:pt x="11965" y="8044"/>
                </a:cubicBezTo>
                <a:cubicBezTo>
                  <a:pt x="12079" y="8092"/>
                  <a:pt x="12477" y="8011"/>
                  <a:pt x="12674" y="7902"/>
                </a:cubicBezTo>
                <a:cubicBezTo>
                  <a:pt x="13058" y="7692"/>
                  <a:pt x="13521" y="7044"/>
                  <a:pt x="13753" y="6390"/>
                </a:cubicBezTo>
                <a:cubicBezTo>
                  <a:pt x="14173" y="5209"/>
                  <a:pt x="14199" y="3950"/>
                  <a:pt x="13831" y="2744"/>
                </a:cubicBezTo>
                <a:cubicBezTo>
                  <a:pt x="13601" y="1990"/>
                  <a:pt x="12803" y="297"/>
                  <a:pt x="12580" y="92"/>
                </a:cubicBezTo>
                <a:cubicBezTo>
                  <a:pt x="12519" y="35"/>
                  <a:pt x="12455" y="6"/>
                  <a:pt x="12388" y="1"/>
                </a:cubicBezTo>
                <a:close/>
                <a:moveTo>
                  <a:pt x="3802" y="2769"/>
                </a:moveTo>
                <a:cubicBezTo>
                  <a:pt x="3151" y="2768"/>
                  <a:pt x="2958" y="2866"/>
                  <a:pt x="2480" y="3425"/>
                </a:cubicBezTo>
                <a:cubicBezTo>
                  <a:pt x="2110" y="3858"/>
                  <a:pt x="1880" y="4281"/>
                  <a:pt x="1426" y="5371"/>
                </a:cubicBezTo>
                <a:cubicBezTo>
                  <a:pt x="768" y="6951"/>
                  <a:pt x="376" y="8382"/>
                  <a:pt x="148" y="10025"/>
                </a:cubicBezTo>
                <a:cubicBezTo>
                  <a:pt x="-183" y="12424"/>
                  <a:pt x="45" y="14616"/>
                  <a:pt x="805" y="16308"/>
                </a:cubicBezTo>
                <a:cubicBezTo>
                  <a:pt x="1792" y="18505"/>
                  <a:pt x="3325" y="20109"/>
                  <a:pt x="4869" y="20564"/>
                </a:cubicBezTo>
                <a:cubicBezTo>
                  <a:pt x="5010" y="20605"/>
                  <a:pt x="5241" y="20712"/>
                  <a:pt x="5381" y="20801"/>
                </a:cubicBezTo>
                <a:cubicBezTo>
                  <a:pt x="5919" y="21140"/>
                  <a:pt x="6590" y="21414"/>
                  <a:pt x="7044" y="21477"/>
                </a:cubicBezTo>
                <a:cubicBezTo>
                  <a:pt x="7705" y="21567"/>
                  <a:pt x="8310" y="21506"/>
                  <a:pt x="9704" y="21214"/>
                </a:cubicBezTo>
                <a:cubicBezTo>
                  <a:pt x="11786" y="20779"/>
                  <a:pt x="12226" y="20739"/>
                  <a:pt x="14170" y="20811"/>
                </a:cubicBezTo>
                <a:cubicBezTo>
                  <a:pt x="15588" y="20864"/>
                  <a:pt x="16781" y="20872"/>
                  <a:pt x="17589" y="20841"/>
                </a:cubicBezTo>
                <a:cubicBezTo>
                  <a:pt x="17902" y="20819"/>
                  <a:pt x="18226" y="20796"/>
                  <a:pt x="18472" y="20771"/>
                </a:cubicBezTo>
                <a:cubicBezTo>
                  <a:pt x="19967" y="20494"/>
                  <a:pt x="20894" y="19749"/>
                  <a:pt x="21222" y="18557"/>
                </a:cubicBezTo>
                <a:cubicBezTo>
                  <a:pt x="21351" y="18089"/>
                  <a:pt x="21416" y="17512"/>
                  <a:pt x="21417" y="16878"/>
                </a:cubicBezTo>
                <a:cubicBezTo>
                  <a:pt x="21417" y="16244"/>
                  <a:pt x="21352" y="15553"/>
                  <a:pt x="21224" y="14856"/>
                </a:cubicBezTo>
                <a:cubicBezTo>
                  <a:pt x="21053" y="13923"/>
                  <a:pt x="20734" y="13200"/>
                  <a:pt x="20229" y="12607"/>
                </a:cubicBezTo>
                <a:cubicBezTo>
                  <a:pt x="19307" y="11526"/>
                  <a:pt x="18230" y="11160"/>
                  <a:pt x="15408" y="10963"/>
                </a:cubicBezTo>
                <a:cubicBezTo>
                  <a:pt x="12610" y="10768"/>
                  <a:pt x="11469" y="10441"/>
                  <a:pt x="10543" y="9571"/>
                </a:cubicBezTo>
                <a:cubicBezTo>
                  <a:pt x="10179" y="9229"/>
                  <a:pt x="9355" y="8228"/>
                  <a:pt x="8368" y="6919"/>
                </a:cubicBezTo>
                <a:cubicBezTo>
                  <a:pt x="6496" y="4437"/>
                  <a:pt x="5616" y="3489"/>
                  <a:pt x="4697" y="2966"/>
                </a:cubicBezTo>
                <a:cubicBezTo>
                  <a:pt x="4386" y="2789"/>
                  <a:pt x="4310" y="2770"/>
                  <a:pt x="3802" y="276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51" name="Indicatori Quantitativi…"/>
          <p:cNvSpPr txBox="1"/>
          <p:nvPr/>
        </p:nvSpPr>
        <p:spPr>
          <a:xfrm>
            <a:off x="11529181" y="2998442"/>
            <a:ext cx="4112234" cy="994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lnSpc>
                <a:spcPct val="90000"/>
              </a:lnSpc>
              <a:defRPr b="1" cap="small" sz="30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Indicatori Quantitativi </a:t>
            </a:r>
          </a:p>
          <a:p>
            <a:pPr algn="r">
              <a:lnSpc>
                <a:spcPct val="90000"/>
              </a:lnSpc>
              <a:defRPr b="1" cap="small" sz="30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d’impatto</a:t>
            </a:r>
          </a:p>
        </p:txBody>
      </p:sp>
      <p:sp>
        <p:nvSpPr>
          <p:cNvPr id="452" name="Indicatori Qualitativi…"/>
          <p:cNvSpPr txBox="1"/>
          <p:nvPr/>
        </p:nvSpPr>
        <p:spPr>
          <a:xfrm>
            <a:off x="954764" y="8830369"/>
            <a:ext cx="3892862" cy="994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lnSpc>
                <a:spcPct val="90000"/>
              </a:lnSpc>
              <a:defRPr b="1" cap="small" sz="30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Indicatori Qualitativi </a:t>
            </a:r>
          </a:p>
          <a:p>
            <a:pPr algn="r">
              <a:lnSpc>
                <a:spcPct val="90000"/>
              </a:lnSpc>
              <a:defRPr b="1" cap="small" sz="30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d’impatto</a:t>
            </a:r>
          </a:p>
        </p:txBody>
      </p:sp>
      <p:sp>
        <p:nvSpPr>
          <p:cNvPr id="453" name="Numero di partecipanti…"/>
          <p:cNvSpPr txBox="1"/>
          <p:nvPr/>
        </p:nvSpPr>
        <p:spPr>
          <a:xfrm>
            <a:off x="1140941" y="3974020"/>
            <a:ext cx="5143501" cy="336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17500" indent="-317500" algn="l">
              <a:lnSpc>
                <a:spcPct val="90000"/>
              </a:lnSpc>
              <a:spcBef>
                <a:spcPts val="1400"/>
              </a:spcBef>
              <a:buSzPct val="123000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Numero di partecipanti</a:t>
            </a:r>
          </a:p>
          <a:p>
            <a:pPr marL="317500" indent="-317500" algn="l">
              <a:lnSpc>
                <a:spcPct val="90000"/>
              </a:lnSpc>
              <a:spcBef>
                <a:spcPts val="1400"/>
              </a:spcBef>
              <a:buSzPct val="123000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Numero di studenti partecipanti</a:t>
            </a:r>
          </a:p>
          <a:p>
            <a:pPr marL="317500" indent="-317500" algn="l">
              <a:lnSpc>
                <a:spcPct val="90000"/>
              </a:lnSpc>
              <a:spcBef>
                <a:spcPts val="1400"/>
              </a:spcBef>
              <a:buSzPct val="123000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Numero di scuole partecipanti</a:t>
            </a:r>
          </a:p>
          <a:p>
            <a:pPr marL="317500" indent="-317500" algn="l">
              <a:lnSpc>
                <a:spcPct val="90000"/>
              </a:lnSpc>
              <a:spcBef>
                <a:spcPts val="1400"/>
              </a:spcBef>
              <a:buSzPct val="123000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Numero di alumni partecipanti</a:t>
            </a:r>
          </a:p>
          <a:p>
            <a:pPr marL="317500" indent="-317500" algn="l">
              <a:lnSpc>
                <a:spcPct val="90000"/>
              </a:lnSpc>
              <a:spcBef>
                <a:spcPts val="1400"/>
              </a:spcBef>
              <a:buSzPct val="123000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Numero di spettatori</a:t>
            </a:r>
          </a:p>
          <a:p>
            <a:pPr marL="317500" indent="-317500" algn="l">
              <a:lnSpc>
                <a:spcPct val="90000"/>
              </a:lnSpc>
              <a:spcBef>
                <a:spcPts val="1400"/>
              </a:spcBef>
              <a:buSzPct val="123000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Numero di startup partecipanti</a:t>
            </a:r>
          </a:p>
          <a:p>
            <a:pPr marL="317500" indent="-317500" algn="l">
              <a:lnSpc>
                <a:spcPct val="90000"/>
              </a:lnSpc>
              <a:spcBef>
                <a:spcPts val="1400"/>
              </a:spcBef>
              <a:buSzPct val="123000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Numero di partner industriali</a:t>
            </a:r>
          </a:p>
        </p:txBody>
      </p:sp>
      <p:sp>
        <p:nvSpPr>
          <p:cNvPr id="454" name="Numero di borse di studio finanziate da enti esterni…"/>
          <p:cNvSpPr txBox="1"/>
          <p:nvPr/>
        </p:nvSpPr>
        <p:spPr>
          <a:xfrm>
            <a:off x="6405829" y="3997515"/>
            <a:ext cx="5143501" cy="3315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17500" indent="-317500" algn="l">
              <a:lnSpc>
                <a:spcPct val="90000"/>
              </a:lnSpc>
              <a:spcBef>
                <a:spcPts val="1400"/>
              </a:spcBef>
              <a:buSzPct val="123000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Numero di borse di studio finanziate da enti esterni</a:t>
            </a:r>
          </a:p>
          <a:p>
            <a:pPr marL="317500" indent="-317500" algn="l">
              <a:lnSpc>
                <a:spcPct val="90000"/>
              </a:lnSpc>
              <a:spcBef>
                <a:spcPts val="1400"/>
              </a:spcBef>
              <a:buSzPct val="123000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Rassegna stampa - numero di articoli</a:t>
            </a:r>
          </a:p>
          <a:p>
            <a:pPr marL="317500" indent="-317500" algn="l">
              <a:lnSpc>
                <a:spcPct val="90000"/>
              </a:lnSpc>
              <a:spcBef>
                <a:spcPts val="1400"/>
              </a:spcBef>
              <a:buSzPct val="123000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Numero di visualizzazioni delle pagine web </a:t>
            </a:r>
          </a:p>
          <a:p>
            <a:pPr marL="317500" indent="-317500" algn="l">
              <a:lnSpc>
                <a:spcPct val="90000"/>
              </a:lnSpc>
              <a:spcBef>
                <a:spcPts val="1400"/>
              </a:spcBef>
              <a:buSzPct val="123000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Numero di downloads</a:t>
            </a:r>
          </a:p>
          <a:p>
            <a:pPr marL="317500" indent="-317500" algn="l">
              <a:lnSpc>
                <a:spcPct val="90000"/>
              </a:lnSpc>
              <a:spcBef>
                <a:spcPts val="1400"/>
              </a:spcBef>
              <a:buSzPct val="123000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Numero di casi trattati </a:t>
            </a:r>
          </a:p>
        </p:txBody>
      </p:sp>
      <p:sp>
        <p:nvSpPr>
          <p:cNvPr id="455" name="Effetti a lungo termine sul contesto di riferimento…"/>
          <p:cNvSpPr txBox="1"/>
          <p:nvPr/>
        </p:nvSpPr>
        <p:spPr>
          <a:xfrm>
            <a:off x="6437579" y="9762822"/>
            <a:ext cx="4112233" cy="2829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17500" indent="-317500" algn="l">
              <a:lnSpc>
                <a:spcPct val="90000"/>
              </a:lnSpc>
              <a:spcBef>
                <a:spcPts val="1400"/>
              </a:spcBef>
              <a:buSzPct val="123000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Effetti a lungo termine sul contesto di riferimento</a:t>
            </a:r>
          </a:p>
          <a:p>
            <a:pPr marL="317500" indent="-317500" algn="l">
              <a:lnSpc>
                <a:spcPct val="90000"/>
              </a:lnSpc>
              <a:spcBef>
                <a:spcPts val="1400"/>
              </a:spcBef>
              <a:buSzPct val="123000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Grado di interdisciplinarità</a:t>
            </a:r>
          </a:p>
          <a:p>
            <a:pPr marL="317500" indent="-317500" algn="l">
              <a:lnSpc>
                <a:spcPct val="90000"/>
              </a:lnSpc>
              <a:spcBef>
                <a:spcPts val="1400"/>
              </a:spcBef>
              <a:buSzPct val="123000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Bisogni sociali intercettati</a:t>
            </a:r>
          </a:p>
          <a:p>
            <a:pPr marL="317500" indent="-317500" algn="l">
              <a:lnSpc>
                <a:spcPct val="90000"/>
              </a:lnSpc>
              <a:spcBef>
                <a:spcPts val="1400"/>
              </a:spcBef>
              <a:buSzPct val="123000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Capacità di determinare un cambiamento nell’opinione pubblica</a:t>
            </a:r>
          </a:p>
        </p:txBody>
      </p:sp>
      <p:sp>
        <p:nvSpPr>
          <p:cNvPr id="456" name="Cambiamento significativo nella struttura organizzatrice…"/>
          <p:cNvSpPr txBox="1"/>
          <p:nvPr/>
        </p:nvSpPr>
        <p:spPr>
          <a:xfrm>
            <a:off x="10650314" y="9762822"/>
            <a:ext cx="5080001" cy="2829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17500" indent="-317500" algn="l">
              <a:lnSpc>
                <a:spcPct val="90000"/>
              </a:lnSpc>
              <a:spcBef>
                <a:spcPts val="1400"/>
              </a:spcBef>
              <a:buSzPct val="123000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Cambiamento significativo nella struttura organizzatrice</a:t>
            </a:r>
          </a:p>
          <a:p>
            <a:pPr marL="317500" indent="-317500" algn="l">
              <a:lnSpc>
                <a:spcPct val="90000"/>
              </a:lnSpc>
              <a:spcBef>
                <a:spcPts val="1400"/>
              </a:spcBef>
              <a:buSzPct val="123000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Riduzione o prevenzione di danni o rischi</a:t>
            </a:r>
          </a:p>
          <a:p>
            <a:pPr marL="317500" indent="-317500" algn="l">
              <a:lnSpc>
                <a:spcPct val="90000"/>
              </a:lnSpc>
              <a:spcBef>
                <a:spcPts val="1400"/>
              </a:spcBef>
              <a:buSzPct val="123000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Contenuti o modalità di realizzazione innovativi</a:t>
            </a:r>
          </a:p>
          <a:p>
            <a:pPr marL="317500" indent="-317500" algn="l">
              <a:lnSpc>
                <a:spcPct val="90000"/>
              </a:lnSpc>
              <a:spcBef>
                <a:spcPts val="1400"/>
              </a:spcBef>
              <a:buSzPct val="123000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Replicabilità dell’iniziativa</a:t>
            </a:r>
          </a:p>
        </p:txBody>
      </p:sp>
      <p:pic>
        <p:nvPicPr>
          <p:cNvPr id="457" name="depositphotos_200718510-stock-illustration-label-document-logo-icon-design.jpg" descr="depositphotos_200718510-stock-illustration-label-document-logo-icon-design.jpg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26165" t="25785" r="26087" b="25741"/>
          <a:stretch>
            <a:fillRect/>
          </a:stretch>
        </p:blipFill>
        <p:spPr>
          <a:xfrm>
            <a:off x="22389467" y="3344465"/>
            <a:ext cx="1286509" cy="1044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39" h="21600" fill="norm" stroke="1" extrusionOk="0">
                <a:moveTo>
                  <a:pt x="15397" y="0"/>
                </a:moveTo>
                <a:lnTo>
                  <a:pt x="12529" y="33"/>
                </a:lnTo>
                <a:lnTo>
                  <a:pt x="7678" y="90"/>
                </a:lnTo>
                <a:lnTo>
                  <a:pt x="7645" y="4940"/>
                </a:lnTo>
                <a:cubicBezTo>
                  <a:pt x="7626" y="7610"/>
                  <a:pt x="7604" y="9882"/>
                  <a:pt x="7600" y="9988"/>
                </a:cubicBezTo>
                <a:cubicBezTo>
                  <a:pt x="7596" y="10093"/>
                  <a:pt x="7478" y="10057"/>
                  <a:pt x="7335" y="9905"/>
                </a:cubicBezTo>
                <a:cubicBezTo>
                  <a:pt x="7175" y="9737"/>
                  <a:pt x="7071" y="9255"/>
                  <a:pt x="7071" y="8650"/>
                </a:cubicBezTo>
                <a:cubicBezTo>
                  <a:pt x="7071" y="7695"/>
                  <a:pt x="7055" y="7672"/>
                  <a:pt x="6593" y="7788"/>
                </a:cubicBezTo>
                <a:cubicBezTo>
                  <a:pt x="6330" y="7854"/>
                  <a:pt x="5726" y="7970"/>
                  <a:pt x="5249" y="8051"/>
                </a:cubicBezTo>
                <a:cubicBezTo>
                  <a:pt x="4423" y="8191"/>
                  <a:pt x="4281" y="8328"/>
                  <a:pt x="2174" y="10972"/>
                </a:cubicBezTo>
                <a:cubicBezTo>
                  <a:pt x="-661" y="14530"/>
                  <a:pt x="-641" y="14292"/>
                  <a:pt x="1754" y="17341"/>
                </a:cubicBezTo>
                <a:cubicBezTo>
                  <a:pt x="3148" y="19115"/>
                  <a:pt x="3639" y="19614"/>
                  <a:pt x="4009" y="19614"/>
                </a:cubicBezTo>
                <a:cubicBezTo>
                  <a:pt x="4368" y="19614"/>
                  <a:pt x="4857" y="19157"/>
                  <a:pt x="6037" y="17710"/>
                </a:cubicBezTo>
                <a:cubicBezTo>
                  <a:pt x="6892" y="16661"/>
                  <a:pt x="7599" y="15887"/>
                  <a:pt x="7607" y="15995"/>
                </a:cubicBezTo>
                <a:cubicBezTo>
                  <a:pt x="7615" y="16103"/>
                  <a:pt x="7609" y="17308"/>
                  <a:pt x="7594" y="18670"/>
                </a:cubicBezTo>
                <a:cubicBezTo>
                  <a:pt x="7579" y="20032"/>
                  <a:pt x="7617" y="21254"/>
                  <a:pt x="7678" y="21378"/>
                </a:cubicBezTo>
                <a:cubicBezTo>
                  <a:pt x="7750" y="21526"/>
                  <a:pt x="10062" y="21600"/>
                  <a:pt x="14363" y="21600"/>
                </a:cubicBezTo>
                <a:lnTo>
                  <a:pt x="20939" y="21600"/>
                </a:lnTo>
                <a:lnTo>
                  <a:pt x="20939" y="13049"/>
                </a:lnTo>
                <a:lnTo>
                  <a:pt x="20939" y="4497"/>
                </a:lnTo>
                <a:lnTo>
                  <a:pt x="19156" y="2232"/>
                </a:lnTo>
                <a:lnTo>
                  <a:pt x="17399" y="8"/>
                </a:lnTo>
                <a:lnTo>
                  <a:pt x="15397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58" name="Documento Modalità di Valutazione dei casi studio VQR 2015-2019"/>
          <p:cNvSpPr/>
          <p:nvPr/>
        </p:nvSpPr>
        <p:spPr>
          <a:xfrm>
            <a:off x="21888672" y="4532149"/>
            <a:ext cx="2286001" cy="743967"/>
          </a:xfrm>
          <a:prstGeom prst="roundRect">
            <a:avLst>
              <a:gd name="adj" fmla="val 0"/>
            </a:avLst>
          </a:prstGeom>
          <a:solidFill>
            <a:srgbClr val="000000">
              <a:alpha val="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defRPr sz="1500">
                <a:solidFill>
                  <a:srgbClr val="D5D5D5"/>
                </a:solidFill>
              </a:defRPr>
            </a:lvl1pPr>
          </a:lstStyle>
          <a:p>
            <a:pPr/>
            <a:r>
              <a:t>Documento Modalità di Valutazione dei casi studio VQR 2015-2019</a:t>
            </a:r>
          </a:p>
        </p:txBody>
      </p:sp>
      <p:sp>
        <p:nvSpPr>
          <p:cNvPr id="459" name="Per approfondire:"/>
          <p:cNvSpPr txBox="1"/>
          <p:nvPr/>
        </p:nvSpPr>
        <p:spPr>
          <a:xfrm>
            <a:off x="21020569" y="2392013"/>
            <a:ext cx="270688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Per approfondire:</a:t>
            </a:r>
          </a:p>
        </p:txBody>
      </p:sp>
      <p:sp>
        <p:nvSpPr>
          <p:cNvPr id="460" name="Report attendibili e aggiornati"/>
          <p:cNvSpPr txBox="1"/>
          <p:nvPr/>
        </p:nvSpPr>
        <p:spPr>
          <a:xfrm>
            <a:off x="12933727" y="4946840"/>
            <a:ext cx="2334756" cy="1417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90000"/>
              </a:lnSpc>
              <a:defRPr b="1" sz="3000">
                <a:solidFill>
                  <a:srgbClr val="FFFFFF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Report attendibili e aggiornati</a:t>
            </a:r>
          </a:p>
        </p:txBody>
      </p:sp>
      <p:sp>
        <p:nvSpPr>
          <p:cNvPr id="461" name="Il Sondaggio"/>
          <p:cNvSpPr txBox="1"/>
          <p:nvPr/>
        </p:nvSpPr>
        <p:spPr>
          <a:xfrm>
            <a:off x="1665698" y="10891852"/>
            <a:ext cx="2430811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b="1" sz="3000">
                <a:solidFill>
                  <a:srgbClr val="FFFFFF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Il Sondaggio</a:t>
            </a:r>
          </a:p>
        </p:txBody>
      </p:sp>
      <p:sp>
        <p:nvSpPr>
          <p:cNvPr id="462" name="Inizio o fine"/>
          <p:cNvSpPr/>
          <p:nvPr/>
        </p:nvSpPr>
        <p:spPr>
          <a:xfrm>
            <a:off x="12603546" y="4906721"/>
            <a:ext cx="2995119" cy="1497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00" y="0"/>
                </a:moveTo>
                <a:cubicBezTo>
                  <a:pt x="2418" y="0"/>
                  <a:pt x="0" y="4835"/>
                  <a:pt x="0" y="10800"/>
                </a:cubicBezTo>
                <a:cubicBezTo>
                  <a:pt x="0" y="16765"/>
                  <a:pt x="2418" y="21600"/>
                  <a:pt x="5400" y="21600"/>
                </a:cubicBezTo>
                <a:lnTo>
                  <a:pt x="16200" y="21600"/>
                </a:lnTo>
                <a:cubicBezTo>
                  <a:pt x="19182" y="21600"/>
                  <a:pt x="21600" y="16765"/>
                  <a:pt x="21600" y="10800"/>
                </a:cubicBezTo>
                <a:cubicBezTo>
                  <a:pt x="21600" y="4835"/>
                  <a:pt x="19182" y="0"/>
                  <a:pt x="16200" y="0"/>
                </a:cubicBezTo>
                <a:lnTo>
                  <a:pt x="5400" y="0"/>
                </a:lnTo>
                <a:close/>
              </a:path>
            </a:pathLst>
          </a:custGeom>
          <a:ln w="635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63" name="Inizio o fine"/>
          <p:cNvSpPr/>
          <p:nvPr/>
        </p:nvSpPr>
        <p:spPr>
          <a:xfrm>
            <a:off x="1383544" y="10428823"/>
            <a:ext cx="2995119" cy="1497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00" y="0"/>
                </a:moveTo>
                <a:cubicBezTo>
                  <a:pt x="2418" y="0"/>
                  <a:pt x="0" y="4835"/>
                  <a:pt x="0" y="10800"/>
                </a:cubicBezTo>
                <a:cubicBezTo>
                  <a:pt x="0" y="16765"/>
                  <a:pt x="2418" y="21600"/>
                  <a:pt x="5400" y="21600"/>
                </a:cubicBezTo>
                <a:lnTo>
                  <a:pt x="16200" y="21600"/>
                </a:lnTo>
                <a:cubicBezTo>
                  <a:pt x="19182" y="21600"/>
                  <a:pt x="21600" y="16765"/>
                  <a:pt x="21600" y="10800"/>
                </a:cubicBezTo>
                <a:cubicBezTo>
                  <a:pt x="21600" y="4835"/>
                  <a:pt x="19182" y="0"/>
                  <a:pt x="16200" y="0"/>
                </a:cubicBezTo>
                <a:lnTo>
                  <a:pt x="5400" y="0"/>
                </a:lnTo>
                <a:close/>
              </a:path>
            </a:pathLst>
          </a:custGeom>
          <a:ln w="635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64" name="{"/>
          <p:cNvSpPr txBox="1"/>
          <p:nvPr/>
        </p:nvSpPr>
        <p:spPr>
          <a:xfrm>
            <a:off x="5062194" y="9760363"/>
            <a:ext cx="723603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b="1" spc="-300" sz="15000">
                <a:solidFill>
                  <a:srgbClr val="FFFFFF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{</a:t>
            </a:r>
          </a:p>
        </p:txBody>
      </p:sp>
      <p:sp>
        <p:nvSpPr>
          <p:cNvPr id="465" name="}"/>
          <p:cNvSpPr txBox="1"/>
          <p:nvPr/>
        </p:nvSpPr>
        <p:spPr>
          <a:xfrm>
            <a:off x="11309570" y="3997629"/>
            <a:ext cx="723604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b="1" spc="-300" sz="15000">
                <a:solidFill>
                  <a:srgbClr val="FFFFFF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BD2B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Rettangolo"/>
          <p:cNvSpPr/>
          <p:nvPr/>
        </p:nvSpPr>
        <p:spPr>
          <a:xfrm>
            <a:off x="18338835" y="-44642"/>
            <a:ext cx="6091309" cy="13805284"/>
          </a:xfrm>
          <a:prstGeom prst="rect">
            <a:avLst/>
          </a:prstGeom>
          <a:solidFill>
            <a:srgbClr val="8B8B8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68" name="Rettangolo"/>
          <p:cNvSpPr/>
          <p:nvPr/>
        </p:nvSpPr>
        <p:spPr>
          <a:xfrm>
            <a:off x="19959403" y="-44642"/>
            <a:ext cx="4470741" cy="13805284"/>
          </a:xfrm>
          <a:prstGeom prst="rect">
            <a:avLst/>
          </a:prstGeom>
          <a:solidFill>
            <a:srgbClr val="1A1A1A">
              <a:alpha val="7501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469" name="Schermata 2023-01-12 alle 14.46.25.png" descr="Schermata 2023-01-12 alle 14.46.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57876" y="12762620"/>
            <a:ext cx="4470741" cy="943824"/>
          </a:xfrm>
          <a:prstGeom prst="rect">
            <a:avLst/>
          </a:prstGeom>
          <a:ln w="12700">
            <a:miter lim="400000"/>
          </a:ln>
        </p:spPr>
      </p:pic>
      <p:sp>
        <p:nvSpPr>
          <p:cNvPr id="470" name="Monitorare"/>
          <p:cNvSpPr txBox="1"/>
          <p:nvPr/>
        </p:nvSpPr>
        <p:spPr>
          <a:xfrm rot="16200000">
            <a:off x="14246792" y="6887362"/>
            <a:ext cx="9779001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825500">
              <a:defRPr b="1" sz="5500">
                <a:solidFill>
                  <a:srgbClr val="000000"/>
                </a:solidFill>
              </a:defRPr>
            </a:lvl1pPr>
          </a:lstStyle>
          <a:p>
            <a:pPr/>
            <a:r>
              <a:t>Monitorare</a:t>
            </a:r>
          </a:p>
        </p:txBody>
      </p:sp>
      <p:sp>
        <p:nvSpPr>
          <p:cNvPr id="471" name="PUBLIC ENGAGEMENT"/>
          <p:cNvSpPr txBox="1"/>
          <p:nvPr/>
        </p:nvSpPr>
        <p:spPr>
          <a:xfrm>
            <a:off x="1206496" y="516719"/>
            <a:ext cx="5191849" cy="2169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1121635">
              <a:lnSpc>
                <a:spcPct val="80000"/>
              </a:lnSpc>
              <a:defRPr b="1" spc="-120" sz="6026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PUBLIC ENGAGEMENT</a:t>
            </a:r>
          </a:p>
        </p:txBody>
      </p:sp>
      <p:sp>
        <p:nvSpPr>
          <p:cNvPr id="472" name="Linea"/>
          <p:cNvSpPr/>
          <p:nvPr/>
        </p:nvSpPr>
        <p:spPr>
          <a:xfrm>
            <a:off x="1289719" y="2822575"/>
            <a:ext cx="3182768" cy="0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73" name="Linea"/>
          <p:cNvSpPr/>
          <p:nvPr/>
        </p:nvSpPr>
        <p:spPr>
          <a:xfrm flipV="1">
            <a:off x="2600891" y="2322936"/>
            <a:ext cx="10781689" cy="9025365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74" name="Database di registrazione degli eventi TM su base annuale, strutturato in:"/>
          <p:cNvSpPr txBox="1"/>
          <p:nvPr/>
        </p:nvSpPr>
        <p:spPr>
          <a:xfrm>
            <a:off x="11126012" y="4821043"/>
            <a:ext cx="6091309" cy="1630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lnSpc>
                <a:spcPct val="90000"/>
              </a:lnSpc>
              <a:defRPr sz="3500">
                <a:solidFill>
                  <a:srgbClr val="FFFFFF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Database di registrazione degli eventi TM su base annuale, strutturato in: </a:t>
            </a:r>
          </a:p>
        </p:txBody>
      </p:sp>
      <p:sp>
        <p:nvSpPr>
          <p:cNvPr id="475" name="La raccolta…"/>
          <p:cNvSpPr txBox="1"/>
          <p:nvPr/>
        </p:nvSpPr>
        <p:spPr>
          <a:xfrm>
            <a:off x="1177179" y="7655638"/>
            <a:ext cx="4107346" cy="1808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825500">
              <a:defRPr b="1" cap="small" sz="5500">
                <a:solidFill>
                  <a:srgbClr val="000000"/>
                </a:solidFill>
              </a:defRPr>
            </a:pPr>
            <a:r>
              <a:t>La raccolta</a:t>
            </a:r>
          </a:p>
          <a:p>
            <a:pPr algn="l" defTabSz="825500">
              <a:defRPr b="1" cap="small" sz="5500">
                <a:solidFill>
                  <a:srgbClr val="000000"/>
                </a:solidFill>
              </a:defRPr>
            </a:pPr>
            <a:r>
              <a:t>di maggio</a:t>
            </a:r>
          </a:p>
        </p:txBody>
      </p:sp>
      <p:pic>
        <p:nvPicPr>
          <p:cNvPr id="476" name="Schermata 2023-01-12 alle 15.45.01.png" descr="Schermata 2023-01-12 alle 15.45.01.png"/>
          <p:cNvPicPr>
            <a:picLocks noChangeAspect="1"/>
          </p:cNvPicPr>
          <p:nvPr/>
        </p:nvPicPr>
        <p:blipFill>
          <a:blip r:embed="rId3">
            <a:extLst/>
          </a:blip>
          <a:srcRect l="6496" t="6488" r="6255" b="1106"/>
          <a:stretch>
            <a:fillRect/>
          </a:stretch>
        </p:blipFill>
        <p:spPr>
          <a:xfrm>
            <a:off x="8985571" y="6897928"/>
            <a:ext cx="638675" cy="636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8" h="21546" fill="norm" stroke="1" extrusionOk="0">
                <a:moveTo>
                  <a:pt x="10909" y="1"/>
                </a:moveTo>
                <a:cubicBezTo>
                  <a:pt x="7522" y="-28"/>
                  <a:pt x="4141" y="844"/>
                  <a:pt x="2385" y="2633"/>
                </a:cubicBezTo>
                <a:cubicBezTo>
                  <a:pt x="751" y="4299"/>
                  <a:pt x="337" y="5555"/>
                  <a:pt x="83" y="9631"/>
                </a:cubicBezTo>
                <a:cubicBezTo>
                  <a:pt x="-302" y="15786"/>
                  <a:pt x="534" y="17456"/>
                  <a:pt x="5138" y="19812"/>
                </a:cubicBezTo>
                <a:cubicBezTo>
                  <a:pt x="7366" y="20952"/>
                  <a:pt x="8826" y="21518"/>
                  <a:pt x="10207" y="21545"/>
                </a:cubicBezTo>
                <a:cubicBezTo>
                  <a:pt x="11589" y="21572"/>
                  <a:pt x="12884" y="21061"/>
                  <a:pt x="14786" y="20000"/>
                </a:cubicBezTo>
                <a:cubicBezTo>
                  <a:pt x="19208" y="17536"/>
                  <a:pt x="21298" y="13942"/>
                  <a:pt x="21298" y="8825"/>
                </a:cubicBezTo>
                <a:cubicBezTo>
                  <a:pt x="21298" y="5439"/>
                  <a:pt x="20955" y="4279"/>
                  <a:pt x="19485" y="2781"/>
                </a:cubicBezTo>
                <a:cubicBezTo>
                  <a:pt x="17700" y="962"/>
                  <a:pt x="14296" y="29"/>
                  <a:pt x="10909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77" name="Schermata 2023-01-12 alle 15.45.01.png" descr="Schermata 2023-01-12 alle 15.45.01.png"/>
          <p:cNvPicPr>
            <a:picLocks noChangeAspect="1"/>
          </p:cNvPicPr>
          <p:nvPr/>
        </p:nvPicPr>
        <p:blipFill>
          <a:blip r:embed="rId3">
            <a:extLst/>
          </a:blip>
          <a:srcRect l="6496" t="6488" r="6255" b="1106"/>
          <a:stretch>
            <a:fillRect/>
          </a:stretch>
        </p:blipFill>
        <p:spPr>
          <a:xfrm>
            <a:off x="7357242" y="8241589"/>
            <a:ext cx="638675" cy="636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8" h="21546" fill="norm" stroke="1" extrusionOk="0">
                <a:moveTo>
                  <a:pt x="10909" y="1"/>
                </a:moveTo>
                <a:cubicBezTo>
                  <a:pt x="7522" y="-28"/>
                  <a:pt x="4141" y="844"/>
                  <a:pt x="2385" y="2633"/>
                </a:cubicBezTo>
                <a:cubicBezTo>
                  <a:pt x="751" y="4299"/>
                  <a:pt x="337" y="5555"/>
                  <a:pt x="83" y="9631"/>
                </a:cubicBezTo>
                <a:cubicBezTo>
                  <a:pt x="-302" y="15786"/>
                  <a:pt x="534" y="17456"/>
                  <a:pt x="5138" y="19812"/>
                </a:cubicBezTo>
                <a:cubicBezTo>
                  <a:pt x="7366" y="20952"/>
                  <a:pt x="8826" y="21518"/>
                  <a:pt x="10207" y="21545"/>
                </a:cubicBezTo>
                <a:cubicBezTo>
                  <a:pt x="11589" y="21572"/>
                  <a:pt x="12884" y="21061"/>
                  <a:pt x="14786" y="20000"/>
                </a:cubicBezTo>
                <a:cubicBezTo>
                  <a:pt x="19208" y="17536"/>
                  <a:pt x="21298" y="13942"/>
                  <a:pt x="21298" y="8825"/>
                </a:cubicBezTo>
                <a:cubicBezTo>
                  <a:pt x="21298" y="5439"/>
                  <a:pt x="20955" y="4279"/>
                  <a:pt x="19485" y="2781"/>
                </a:cubicBezTo>
                <a:cubicBezTo>
                  <a:pt x="17700" y="962"/>
                  <a:pt x="14296" y="29"/>
                  <a:pt x="10909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78" name="Schermata 2023-01-12 alle 15.45.01.png" descr="Schermata 2023-01-12 alle 15.45.01.png"/>
          <p:cNvPicPr>
            <a:picLocks noChangeAspect="1"/>
          </p:cNvPicPr>
          <p:nvPr/>
        </p:nvPicPr>
        <p:blipFill>
          <a:blip r:embed="rId3">
            <a:extLst/>
          </a:blip>
          <a:srcRect l="6496" t="6488" r="6255" b="1106"/>
          <a:stretch>
            <a:fillRect/>
          </a:stretch>
        </p:blipFill>
        <p:spPr>
          <a:xfrm>
            <a:off x="5842097" y="9558211"/>
            <a:ext cx="638675" cy="636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8" h="21546" fill="norm" stroke="1" extrusionOk="0">
                <a:moveTo>
                  <a:pt x="10909" y="1"/>
                </a:moveTo>
                <a:cubicBezTo>
                  <a:pt x="7522" y="-28"/>
                  <a:pt x="4141" y="844"/>
                  <a:pt x="2385" y="2633"/>
                </a:cubicBezTo>
                <a:cubicBezTo>
                  <a:pt x="751" y="4299"/>
                  <a:pt x="337" y="5555"/>
                  <a:pt x="83" y="9631"/>
                </a:cubicBezTo>
                <a:cubicBezTo>
                  <a:pt x="-302" y="15786"/>
                  <a:pt x="534" y="17456"/>
                  <a:pt x="5138" y="19812"/>
                </a:cubicBezTo>
                <a:cubicBezTo>
                  <a:pt x="7366" y="20952"/>
                  <a:pt x="8826" y="21518"/>
                  <a:pt x="10207" y="21545"/>
                </a:cubicBezTo>
                <a:cubicBezTo>
                  <a:pt x="11589" y="21572"/>
                  <a:pt x="12884" y="21061"/>
                  <a:pt x="14786" y="20000"/>
                </a:cubicBezTo>
                <a:cubicBezTo>
                  <a:pt x="19208" y="17536"/>
                  <a:pt x="21298" y="13942"/>
                  <a:pt x="21298" y="8825"/>
                </a:cubicBezTo>
                <a:cubicBezTo>
                  <a:pt x="21298" y="5439"/>
                  <a:pt x="20955" y="4279"/>
                  <a:pt x="19485" y="2781"/>
                </a:cubicBezTo>
                <a:cubicBezTo>
                  <a:pt x="17700" y="962"/>
                  <a:pt x="14296" y="29"/>
                  <a:pt x="10909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79" name="Descrizione e tipologia di evento"/>
          <p:cNvSpPr txBox="1"/>
          <p:nvPr/>
        </p:nvSpPr>
        <p:spPr>
          <a:xfrm>
            <a:off x="10152840" y="6874166"/>
            <a:ext cx="716270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35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Descrizione e tipologia di evento</a:t>
            </a:r>
          </a:p>
        </p:txBody>
      </p:sp>
      <p:sp>
        <p:nvSpPr>
          <p:cNvPr id="480" name="Aree scientifiche coinvolte"/>
          <p:cNvSpPr txBox="1"/>
          <p:nvPr/>
        </p:nvSpPr>
        <p:spPr>
          <a:xfrm>
            <a:off x="8421287" y="8219773"/>
            <a:ext cx="582834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35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Aree scientifiche coinvolte</a:t>
            </a:r>
          </a:p>
        </p:txBody>
      </p:sp>
      <p:sp>
        <p:nvSpPr>
          <p:cNvPr id="481" name="Gli indicatori quali-quantitativi dell’impatto"/>
          <p:cNvSpPr txBox="1"/>
          <p:nvPr/>
        </p:nvSpPr>
        <p:spPr>
          <a:xfrm>
            <a:off x="6905261" y="9552680"/>
            <a:ext cx="931032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35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Gli indicatori quali-quantitativi dell’impatto</a:t>
            </a:r>
          </a:p>
        </p:txBody>
      </p:sp>
      <p:sp>
        <p:nvSpPr>
          <p:cNvPr id="482" name="Sistemi di monitoraggio e autovalutazione"/>
          <p:cNvSpPr txBox="1"/>
          <p:nvPr/>
        </p:nvSpPr>
        <p:spPr>
          <a:xfrm>
            <a:off x="5350000" y="10774578"/>
            <a:ext cx="915036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35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Sistemi di monitoraggio e autovalutazione</a:t>
            </a:r>
          </a:p>
        </p:txBody>
      </p:sp>
      <p:pic>
        <p:nvPicPr>
          <p:cNvPr id="483" name="Schermata 2023-01-12 alle 15.45.01.png" descr="Schermata 2023-01-12 alle 15.45.01.png"/>
          <p:cNvPicPr>
            <a:picLocks noChangeAspect="1"/>
          </p:cNvPicPr>
          <p:nvPr/>
        </p:nvPicPr>
        <p:blipFill>
          <a:blip r:embed="rId3">
            <a:extLst/>
          </a:blip>
          <a:srcRect l="6496" t="6488" r="6255" b="1106"/>
          <a:stretch>
            <a:fillRect/>
          </a:stretch>
        </p:blipFill>
        <p:spPr>
          <a:xfrm>
            <a:off x="4366252" y="10780110"/>
            <a:ext cx="638674" cy="636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8" h="21546" fill="norm" stroke="1" extrusionOk="0">
                <a:moveTo>
                  <a:pt x="10909" y="1"/>
                </a:moveTo>
                <a:cubicBezTo>
                  <a:pt x="7522" y="-28"/>
                  <a:pt x="4141" y="844"/>
                  <a:pt x="2385" y="2633"/>
                </a:cubicBezTo>
                <a:cubicBezTo>
                  <a:pt x="751" y="4299"/>
                  <a:pt x="337" y="5555"/>
                  <a:pt x="83" y="9631"/>
                </a:cubicBezTo>
                <a:cubicBezTo>
                  <a:pt x="-302" y="15786"/>
                  <a:pt x="534" y="17456"/>
                  <a:pt x="5138" y="19812"/>
                </a:cubicBezTo>
                <a:cubicBezTo>
                  <a:pt x="7366" y="20952"/>
                  <a:pt x="8826" y="21518"/>
                  <a:pt x="10207" y="21545"/>
                </a:cubicBezTo>
                <a:cubicBezTo>
                  <a:pt x="11589" y="21572"/>
                  <a:pt x="12884" y="21061"/>
                  <a:pt x="14786" y="20000"/>
                </a:cubicBezTo>
                <a:cubicBezTo>
                  <a:pt x="19208" y="17536"/>
                  <a:pt x="21298" y="13942"/>
                  <a:pt x="21298" y="8825"/>
                </a:cubicBezTo>
                <a:cubicBezTo>
                  <a:pt x="21298" y="5439"/>
                  <a:pt x="20955" y="4279"/>
                  <a:pt x="19485" y="2781"/>
                </a:cubicBezTo>
                <a:cubicBezTo>
                  <a:pt x="17700" y="962"/>
                  <a:pt x="14296" y="29"/>
                  <a:pt x="10909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84" name="depositphotos_200718510-stock-illustration-label-document-logo-icon-design.jpg" descr="depositphotos_200718510-stock-illustration-label-document-logo-icon-design.jpg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26165" t="25785" r="26087" b="25741"/>
          <a:stretch>
            <a:fillRect/>
          </a:stretch>
        </p:blipFill>
        <p:spPr>
          <a:xfrm>
            <a:off x="22389467" y="3344465"/>
            <a:ext cx="1286509" cy="1044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39" h="21600" fill="norm" stroke="1" extrusionOk="0">
                <a:moveTo>
                  <a:pt x="15397" y="0"/>
                </a:moveTo>
                <a:lnTo>
                  <a:pt x="12529" y="33"/>
                </a:lnTo>
                <a:lnTo>
                  <a:pt x="7678" y="90"/>
                </a:lnTo>
                <a:lnTo>
                  <a:pt x="7645" y="4940"/>
                </a:lnTo>
                <a:cubicBezTo>
                  <a:pt x="7626" y="7610"/>
                  <a:pt x="7604" y="9882"/>
                  <a:pt x="7600" y="9988"/>
                </a:cubicBezTo>
                <a:cubicBezTo>
                  <a:pt x="7596" y="10093"/>
                  <a:pt x="7478" y="10057"/>
                  <a:pt x="7335" y="9905"/>
                </a:cubicBezTo>
                <a:cubicBezTo>
                  <a:pt x="7175" y="9737"/>
                  <a:pt x="7071" y="9255"/>
                  <a:pt x="7071" y="8650"/>
                </a:cubicBezTo>
                <a:cubicBezTo>
                  <a:pt x="7071" y="7695"/>
                  <a:pt x="7055" y="7672"/>
                  <a:pt x="6593" y="7788"/>
                </a:cubicBezTo>
                <a:cubicBezTo>
                  <a:pt x="6330" y="7854"/>
                  <a:pt x="5726" y="7970"/>
                  <a:pt x="5249" y="8051"/>
                </a:cubicBezTo>
                <a:cubicBezTo>
                  <a:pt x="4423" y="8191"/>
                  <a:pt x="4281" y="8328"/>
                  <a:pt x="2174" y="10972"/>
                </a:cubicBezTo>
                <a:cubicBezTo>
                  <a:pt x="-661" y="14530"/>
                  <a:pt x="-641" y="14292"/>
                  <a:pt x="1754" y="17341"/>
                </a:cubicBezTo>
                <a:cubicBezTo>
                  <a:pt x="3148" y="19115"/>
                  <a:pt x="3639" y="19614"/>
                  <a:pt x="4009" y="19614"/>
                </a:cubicBezTo>
                <a:cubicBezTo>
                  <a:pt x="4368" y="19614"/>
                  <a:pt x="4857" y="19157"/>
                  <a:pt x="6037" y="17710"/>
                </a:cubicBezTo>
                <a:cubicBezTo>
                  <a:pt x="6892" y="16661"/>
                  <a:pt x="7599" y="15887"/>
                  <a:pt x="7607" y="15995"/>
                </a:cubicBezTo>
                <a:cubicBezTo>
                  <a:pt x="7615" y="16103"/>
                  <a:pt x="7609" y="17308"/>
                  <a:pt x="7594" y="18670"/>
                </a:cubicBezTo>
                <a:cubicBezTo>
                  <a:pt x="7579" y="20032"/>
                  <a:pt x="7617" y="21254"/>
                  <a:pt x="7678" y="21378"/>
                </a:cubicBezTo>
                <a:cubicBezTo>
                  <a:pt x="7750" y="21526"/>
                  <a:pt x="10062" y="21600"/>
                  <a:pt x="14363" y="21600"/>
                </a:cubicBezTo>
                <a:lnTo>
                  <a:pt x="20939" y="21600"/>
                </a:lnTo>
                <a:lnTo>
                  <a:pt x="20939" y="13049"/>
                </a:lnTo>
                <a:lnTo>
                  <a:pt x="20939" y="4497"/>
                </a:lnTo>
                <a:lnTo>
                  <a:pt x="19156" y="2232"/>
                </a:lnTo>
                <a:lnTo>
                  <a:pt x="17399" y="8"/>
                </a:lnTo>
                <a:lnTo>
                  <a:pt x="15397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85" name="GUIDA ALL’UTILIZZO DI IRIS (Modulo IR/RM) per le iniziative di Public Engagement"/>
          <p:cNvSpPr/>
          <p:nvPr/>
        </p:nvSpPr>
        <p:spPr>
          <a:xfrm>
            <a:off x="21888672" y="4532149"/>
            <a:ext cx="2286001" cy="959867"/>
          </a:xfrm>
          <a:prstGeom prst="roundRect">
            <a:avLst>
              <a:gd name="adj" fmla="val 0"/>
            </a:avLst>
          </a:prstGeom>
          <a:solidFill>
            <a:srgbClr val="000000">
              <a:alpha val="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defRPr sz="1500">
                <a:solidFill>
                  <a:srgbClr val="D5D5D5"/>
                </a:solidFill>
              </a:defRPr>
            </a:lvl1pPr>
          </a:lstStyle>
          <a:p>
            <a:pPr/>
            <a:r>
              <a:t>GUIDA ALL’UTILIZZO DI IRIS (Modulo IR/RM) per le iniziative di Public Engagement </a:t>
            </a:r>
          </a:p>
        </p:txBody>
      </p:sp>
      <p:pic>
        <p:nvPicPr>
          <p:cNvPr id="486" name="banner excel.jpg" descr="banner excel.jpg">
            <a:hlinkClick r:id="rId6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7">
            <a:extLst/>
          </a:blip>
          <a:srcRect l="26018" t="25844" r="26003" b="25826"/>
          <a:stretch>
            <a:fillRect/>
          </a:stretch>
        </p:blipFill>
        <p:spPr>
          <a:xfrm>
            <a:off x="22380575" y="5734843"/>
            <a:ext cx="1302148" cy="1091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600" fill="norm" stroke="1" extrusionOk="0">
                <a:moveTo>
                  <a:pt x="8069" y="0"/>
                </a:moveTo>
                <a:lnTo>
                  <a:pt x="8069" y="4738"/>
                </a:lnTo>
                <a:cubicBezTo>
                  <a:pt x="8069" y="9433"/>
                  <a:pt x="8071" y="9480"/>
                  <a:pt x="8517" y="9625"/>
                </a:cubicBezTo>
                <a:cubicBezTo>
                  <a:pt x="9121" y="9822"/>
                  <a:pt x="8708" y="10371"/>
                  <a:pt x="8043" y="10254"/>
                </a:cubicBezTo>
                <a:cubicBezTo>
                  <a:pt x="7622" y="10180"/>
                  <a:pt x="7556" y="10015"/>
                  <a:pt x="7503" y="8887"/>
                </a:cubicBezTo>
                <a:lnTo>
                  <a:pt x="7444" y="7614"/>
                </a:lnTo>
                <a:lnTo>
                  <a:pt x="6398" y="7810"/>
                </a:lnTo>
                <a:cubicBezTo>
                  <a:pt x="5820" y="7922"/>
                  <a:pt x="5138" y="8078"/>
                  <a:pt x="4884" y="8156"/>
                </a:cubicBezTo>
                <a:cubicBezTo>
                  <a:pt x="4247" y="8350"/>
                  <a:pt x="3" y="13807"/>
                  <a:pt x="0" y="14434"/>
                </a:cubicBezTo>
                <a:cubicBezTo>
                  <a:pt x="-4" y="15208"/>
                  <a:pt x="3592" y="19581"/>
                  <a:pt x="4232" y="19581"/>
                </a:cubicBezTo>
                <a:cubicBezTo>
                  <a:pt x="4603" y="19581"/>
                  <a:pt x="5168" y="19061"/>
                  <a:pt x="6246" y="17711"/>
                </a:cubicBezTo>
                <a:cubicBezTo>
                  <a:pt x="7068" y="16682"/>
                  <a:pt x="7813" y="15896"/>
                  <a:pt x="7905" y="15966"/>
                </a:cubicBezTo>
                <a:cubicBezTo>
                  <a:pt x="7996" y="16037"/>
                  <a:pt x="8069" y="17337"/>
                  <a:pt x="8069" y="18850"/>
                </a:cubicBezTo>
                <a:lnTo>
                  <a:pt x="8069" y="21600"/>
                </a:lnTo>
                <a:lnTo>
                  <a:pt x="14783" y="21529"/>
                </a:lnTo>
                <a:lnTo>
                  <a:pt x="21491" y="21466"/>
                </a:lnTo>
                <a:lnTo>
                  <a:pt x="21543" y="13067"/>
                </a:lnTo>
                <a:lnTo>
                  <a:pt x="21596" y="4659"/>
                </a:lnTo>
                <a:lnTo>
                  <a:pt x="19733" y="2334"/>
                </a:lnTo>
                <a:lnTo>
                  <a:pt x="17870" y="0"/>
                </a:lnTo>
                <a:lnTo>
                  <a:pt x="12967" y="0"/>
                </a:lnTo>
                <a:lnTo>
                  <a:pt x="806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87" name="Public Engagement…"/>
          <p:cNvSpPr/>
          <p:nvPr/>
        </p:nvSpPr>
        <p:spPr>
          <a:xfrm>
            <a:off x="21888450" y="6946900"/>
            <a:ext cx="2286001" cy="540767"/>
          </a:xfrm>
          <a:prstGeom prst="roundRect">
            <a:avLst>
              <a:gd name="adj" fmla="val 0"/>
            </a:avLst>
          </a:prstGeom>
          <a:solidFill>
            <a:srgbClr val="000000">
              <a:alpha val="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>
              <a:spcBef>
                <a:spcPts val="100"/>
              </a:spcBef>
              <a:defRPr sz="1500">
                <a:solidFill>
                  <a:srgbClr val="D5D5D5"/>
                </a:solidFill>
              </a:defRPr>
            </a:pPr>
            <a:r>
              <a:t>Public Engagement</a:t>
            </a:r>
          </a:p>
          <a:p>
            <a:pPr>
              <a:spcBef>
                <a:spcPts val="100"/>
              </a:spcBef>
              <a:defRPr sz="1500">
                <a:solidFill>
                  <a:srgbClr val="D5D5D5"/>
                </a:solidFill>
              </a:defRPr>
            </a:pPr>
            <a:r>
              <a:t>’20-’21-22 FICLIT.xlsx</a:t>
            </a:r>
          </a:p>
        </p:txBody>
      </p:sp>
      <p:sp>
        <p:nvSpPr>
          <p:cNvPr id="488" name="Per approfondire:"/>
          <p:cNvSpPr txBox="1"/>
          <p:nvPr/>
        </p:nvSpPr>
        <p:spPr>
          <a:xfrm>
            <a:off x="21020569" y="2392013"/>
            <a:ext cx="270688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Per approfondire:</a:t>
            </a:r>
          </a:p>
        </p:txBody>
      </p:sp>
      <p:sp>
        <p:nvSpPr>
          <p:cNvPr id="489" name="La scheda IRIS"/>
          <p:cNvSpPr txBox="1"/>
          <p:nvPr/>
        </p:nvSpPr>
        <p:spPr>
          <a:xfrm>
            <a:off x="12215025" y="3555261"/>
            <a:ext cx="5019168" cy="94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defRPr b="1" cap="small" sz="5500">
                <a:solidFill>
                  <a:srgbClr val="000000"/>
                </a:solidFill>
              </a:defRPr>
            </a:lvl1pPr>
          </a:lstStyle>
          <a:p>
            <a:pPr/>
            <a:r>
              <a:t>La scheda IRIS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12F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" name="Raggruppa"/>
          <p:cNvGrpSpPr/>
          <p:nvPr/>
        </p:nvGrpSpPr>
        <p:grpSpPr>
          <a:xfrm>
            <a:off x="1206497" y="-44642"/>
            <a:ext cx="23223647" cy="13805284"/>
            <a:chOff x="0" y="0"/>
            <a:chExt cx="23223646" cy="13805282"/>
          </a:xfrm>
        </p:grpSpPr>
        <p:sp>
          <p:nvSpPr>
            <p:cNvPr id="491" name="Rettangolo"/>
            <p:cNvSpPr/>
            <p:nvPr/>
          </p:nvSpPr>
          <p:spPr>
            <a:xfrm>
              <a:off x="17132338" y="0"/>
              <a:ext cx="6091309" cy="13805283"/>
            </a:xfrm>
            <a:prstGeom prst="rect">
              <a:avLst/>
            </a:prstGeom>
            <a:solidFill>
              <a:srgbClr val="8B8B8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92" name="Rettangolo"/>
            <p:cNvSpPr/>
            <p:nvPr/>
          </p:nvSpPr>
          <p:spPr>
            <a:xfrm>
              <a:off x="18752906" y="0"/>
              <a:ext cx="4470741" cy="13805283"/>
            </a:xfrm>
            <a:prstGeom prst="rect">
              <a:avLst/>
            </a:prstGeom>
            <a:solidFill>
              <a:srgbClr val="1A1A1A">
                <a:alpha val="7501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493" name="Schermata 2023-01-12 alle 14.46.25.png" descr="Schermata 2023-01-12 alle 14.46.25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8751379" y="12807262"/>
              <a:ext cx="4470741" cy="9438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94" name="Monitorare"/>
            <p:cNvSpPr txBox="1"/>
            <p:nvPr/>
          </p:nvSpPr>
          <p:spPr>
            <a:xfrm rot="16200000">
              <a:off x="13040295" y="6932004"/>
              <a:ext cx="9779001" cy="9347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rmAutofit fontScale="100000" lnSpcReduction="0"/>
            </a:bodyPr>
            <a:lstStyle>
              <a:lvl1pPr algn="l" defTabSz="825500">
                <a:defRPr b="1" sz="5500">
                  <a:solidFill>
                    <a:srgbClr val="000000"/>
                  </a:solidFill>
                </a:defRPr>
              </a:lvl1pPr>
            </a:lstStyle>
            <a:p>
              <a:pPr/>
              <a:r>
                <a:t>Monitorare</a:t>
              </a:r>
            </a:p>
          </p:txBody>
        </p:sp>
        <p:sp>
          <p:nvSpPr>
            <p:cNvPr id="495" name="PUBLIC ENGAGEMENT"/>
            <p:cNvSpPr txBox="1"/>
            <p:nvPr/>
          </p:nvSpPr>
          <p:spPr>
            <a:xfrm>
              <a:off x="0" y="561361"/>
              <a:ext cx="5191848" cy="21698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b">
              <a:normAutofit fontScale="100000" lnSpcReduction="0"/>
            </a:bodyPr>
            <a:lstStyle>
              <a:lvl1pPr algn="l" defTabSz="1121635">
                <a:lnSpc>
                  <a:spcPct val="80000"/>
                </a:lnSpc>
                <a:defRPr b="1" spc="-120" sz="6026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entury Gothic"/>
                </a:defRPr>
              </a:lvl1pPr>
            </a:lstStyle>
            <a:p>
              <a:pPr/>
              <a:r>
                <a:t>PUBLIC ENGAGEMENT</a:t>
              </a:r>
            </a:p>
          </p:txBody>
        </p:sp>
        <p:sp>
          <p:nvSpPr>
            <p:cNvPr id="496" name="Linea"/>
            <p:cNvSpPr/>
            <p:nvPr/>
          </p:nvSpPr>
          <p:spPr>
            <a:xfrm>
              <a:off x="83223" y="2867216"/>
              <a:ext cx="3182767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498" name="Rettangolo"/>
          <p:cNvSpPr/>
          <p:nvPr/>
        </p:nvSpPr>
        <p:spPr>
          <a:xfrm>
            <a:off x="-6386" y="-35438"/>
            <a:ext cx="24396772" cy="13786876"/>
          </a:xfrm>
          <a:prstGeom prst="rect">
            <a:avLst/>
          </a:prstGeom>
          <a:solidFill>
            <a:srgbClr val="618291">
              <a:alpha val="7659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499" name="I classici VQR (trascinato).pdf" descr="I classici VQR (trascinato)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1000" y="928687"/>
            <a:ext cx="21082000" cy="11858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12F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ttangolo"/>
          <p:cNvSpPr/>
          <p:nvPr/>
        </p:nvSpPr>
        <p:spPr>
          <a:xfrm>
            <a:off x="18338835" y="-44642"/>
            <a:ext cx="6091309" cy="13805284"/>
          </a:xfrm>
          <a:prstGeom prst="rect">
            <a:avLst/>
          </a:prstGeom>
          <a:solidFill>
            <a:srgbClr val="8B8B8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02" name="Rettangolo"/>
          <p:cNvSpPr/>
          <p:nvPr/>
        </p:nvSpPr>
        <p:spPr>
          <a:xfrm>
            <a:off x="19959403" y="-44642"/>
            <a:ext cx="4470741" cy="13805284"/>
          </a:xfrm>
          <a:prstGeom prst="rect">
            <a:avLst/>
          </a:prstGeom>
          <a:solidFill>
            <a:srgbClr val="1A1A1A">
              <a:alpha val="7501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503" name="Schermata 2023-01-12 alle 14.46.25.png" descr="Schermata 2023-01-12 alle 14.46.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57876" y="12762620"/>
            <a:ext cx="4470741" cy="943824"/>
          </a:xfrm>
          <a:prstGeom prst="rect">
            <a:avLst/>
          </a:prstGeom>
          <a:ln w="12700">
            <a:miter lim="400000"/>
          </a:ln>
        </p:spPr>
      </p:pic>
      <p:sp>
        <p:nvSpPr>
          <p:cNvPr id="504" name="Monitorare"/>
          <p:cNvSpPr txBox="1"/>
          <p:nvPr/>
        </p:nvSpPr>
        <p:spPr>
          <a:xfrm rot="16200000">
            <a:off x="14246792" y="6887362"/>
            <a:ext cx="9779001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825500">
              <a:defRPr b="1" sz="5500">
                <a:solidFill>
                  <a:srgbClr val="000000"/>
                </a:solidFill>
              </a:defRPr>
            </a:lvl1pPr>
          </a:lstStyle>
          <a:p>
            <a:pPr/>
            <a:r>
              <a:t>Monitorare</a:t>
            </a:r>
          </a:p>
        </p:txBody>
      </p:sp>
      <p:sp>
        <p:nvSpPr>
          <p:cNvPr id="505" name="PUBLIC ENGAGEMENT"/>
          <p:cNvSpPr txBox="1"/>
          <p:nvPr/>
        </p:nvSpPr>
        <p:spPr>
          <a:xfrm>
            <a:off x="1206496" y="516719"/>
            <a:ext cx="5191849" cy="2169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1121635">
              <a:lnSpc>
                <a:spcPct val="80000"/>
              </a:lnSpc>
              <a:defRPr b="1" spc="-120" sz="6026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PUBLIC ENGAGEMENT</a:t>
            </a:r>
          </a:p>
        </p:txBody>
      </p:sp>
      <p:sp>
        <p:nvSpPr>
          <p:cNvPr id="506" name="Linea"/>
          <p:cNvSpPr/>
          <p:nvPr/>
        </p:nvSpPr>
        <p:spPr>
          <a:xfrm>
            <a:off x="1289719" y="2822575"/>
            <a:ext cx="3182768" cy="0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07" name="I CLASSICI VQR"/>
          <p:cNvSpPr txBox="1"/>
          <p:nvPr/>
        </p:nvSpPr>
        <p:spPr>
          <a:xfrm>
            <a:off x="6803634" y="5729322"/>
            <a:ext cx="2349400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 CLASSICI VQR</a:t>
            </a:r>
          </a:p>
        </p:txBody>
      </p:sp>
      <p:sp>
        <p:nvSpPr>
          <p:cNvPr id="508" name="Rettangolo"/>
          <p:cNvSpPr/>
          <p:nvPr/>
        </p:nvSpPr>
        <p:spPr>
          <a:xfrm>
            <a:off x="-6386" y="-35438"/>
            <a:ext cx="24396772" cy="13786876"/>
          </a:xfrm>
          <a:prstGeom prst="rect">
            <a:avLst/>
          </a:prstGeom>
          <a:solidFill>
            <a:srgbClr val="618291">
              <a:alpha val="7659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509" name="I classici VQR (trascinato).pdf" descr="I classici VQR (trascinato)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1000" y="928687"/>
            <a:ext cx="21082000" cy="118586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BD2B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Rettangolo">
            <a:hlinkClick r:id="rId2" invalidUrl="" action="" tgtFrame="" tooltip="" history="1" highlightClick="0" endSnd="0"/>
          </p:cNvPr>
          <p:cNvSpPr/>
          <p:nvPr/>
        </p:nvSpPr>
        <p:spPr>
          <a:xfrm>
            <a:off x="13614516" y="10641703"/>
            <a:ext cx="2701330" cy="289433"/>
          </a:xfrm>
          <a:prstGeom prst="rect">
            <a:avLst/>
          </a:prstGeom>
          <a:solidFill>
            <a:srgbClr val="BD2B0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12" name="Rettangolo">
            <a:hlinkClick r:id="rId3" invalidUrl="" action="" tgtFrame="" tooltip="" history="1" highlightClick="0" endSnd="0"/>
          </p:cNvPr>
          <p:cNvSpPr/>
          <p:nvPr/>
        </p:nvSpPr>
        <p:spPr>
          <a:xfrm>
            <a:off x="13127065" y="9862276"/>
            <a:ext cx="1442804" cy="364535"/>
          </a:xfrm>
          <a:prstGeom prst="rect">
            <a:avLst/>
          </a:prstGeom>
          <a:solidFill>
            <a:srgbClr val="BD2B0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13" name="Rettangolo"/>
          <p:cNvSpPr/>
          <p:nvPr/>
        </p:nvSpPr>
        <p:spPr>
          <a:xfrm>
            <a:off x="18338835" y="-44642"/>
            <a:ext cx="6091309" cy="13805284"/>
          </a:xfrm>
          <a:prstGeom prst="rect">
            <a:avLst/>
          </a:prstGeom>
          <a:solidFill>
            <a:srgbClr val="8B8B8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14" name="Rettangolo"/>
          <p:cNvSpPr/>
          <p:nvPr/>
        </p:nvSpPr>
        <p:spPr>
          <a:xfrm>
            <a:off x="19959403" y="-44642"/>
            <a:ext cx="4470741" cy="13805284"/>
          </a:xfrm>
          <a:prstGeom prst="rect">
            <a:avLst/>
          </a:prstGeom>
          <a:solidFill>
            <a:srgbClr val="1A1A1A">
              <a:alpha val="7501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515" name="Schermata 2023-01-12 alle 14.46.25.png" descr="Schermata 2023-01-12 alle 14.46.2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957876" y="12762620"/>
            <a:ext cx="4470741" cy="943824"/>
          </a:xfrm>
          <a:prstGeom prst="rect">
            <a:avLst/>
          </a:prstGeom>
          <a:ln w="12700">
            <a:miter lim="400000"/>
          </a:ln>
        </p:spPr>
      </p:pic>
      <p:sp>
        <p:nvSpPr>
          <p:cNvPr id="516" name="Monitorare: next steps"/>
          <p:cNvSpPr txBox="1"/>
          <p:nvPr/>
        </p:nvSpPr>
        <p:spPr>
          <a:xfrm rot="16200000">
            <a:off x="14246792" y="6887362"/>
            <a:ext cx="9779001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algn="l" defTabSz="825500">
              <a:defRPr b="1" sz="5500">
                <a:solidFill>
                  <a:srgbClr val="FFFFFF"/>
                </a:solidFill>
              </a:defRPr>
            </a:pPr>
            <a:r>
              <a:t>Monitorare: </a:t>
            </a:r>
            <a:r>
              <a:rPr i="1"/>
              <a:t>next steps</a:t>
            </a:r>
          </a:p>
        </p:txBody>
      </p:sp>
      <p:sp>
        <p:nvSpPr>
          <p:cNvPr id="517" name="AZIONI…"/>
          <p:cNvSpPr txBox="1"/>
          <p:nvPr/>
        </p:nvSpPr>
        <p:spPr>
          <a:xfrm>
            <a:off x="1252547" y="927940"/>
            <a:ext cx="4135612" cy="172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algn="l" defTabSz="1072869">
              <a:lnSpc>
                <a:spcPct val="80000"/>
              </a:lnSpc>
              <a:defRPr b="1" spc="-115" sz="5764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AZIONI </a:t>
            </a:r>
          </a:p>
          <a:p>
            <a:pPr algn="l" defTabSz="1072869">
              <a:lnSpc>
                <a:spcPct val="80000"/>
              </a:lnSpc>
              <a:defRPr b="1" spc="-115" sz="5764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FUTURE</a:t>
            </a:r>
          </a:p>
        </p:txBody>
      </p:sp>
      <p:sp>
        <p:nvSpPr>
          <p:cNvPr id="518" name="Linea"/>
          <p:cNvSpPr/>
          <p:nvPr/>
        </p:nvSpPr>
        <p:spPr>
          <a:xfrm flipV="1">
            <a:off x="877885" y="1231191"/>
            <a:ext cx="1" cy="3182768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19" name="Linea"/>
          <p:cNvSpPr/>
          <p:nvPr/>
        </p:nvSpPr>
        <p:spPr>
          <a:xfrm flipV="1">
            <a:off x="6093185" y="6337095"/>
            <a:ext cx="1" cy="5756226"/>
          </a:xfrm>
          <a:prstGeom prst="line">
            <a:avLst/>
          </a:prstGeom>
          <a:ln w="762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20" name="Linea"/>
          <p:cNvSpPr/>
          <p:nvPr/>
        </p:nvSpPr>
        <p:spPr>
          <a:xfrm flipV="1">
            <a:off x="12647239" y="6337095"/>
            <a:ext cx="1" cy="5756226"/>
          </a:xfrm>
          <a:prstGeom prst="line">
            <a:avLst/>
          </a:prstGeom>
          <a:ln w="762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21" name="Monitorare l’impatto"/>
          <p:cNvSpPr txBox="1"/>
          <p:nvPr/>
        </p:nvSpPr>
        <p:spPr>
          <a:xfrm>
            <a:off x="910198" y="4699000"/>
            <a:ext cx="4820311" cy="1356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825500">
              <a:defRPr b="1" cap="small" sz="4100">
                <a:solidFill>
                  <a:srgbClr val="FFFFFF"/>
                </a:solidFill>
              </a:defRPr>
            </a:lvl1pPr>
          </a:lstStyle>
          <a:p>
            <a:pPr>
              <a:defRPr cap="none"/>
            </a:pPr>
            <a:r>
              <a:rPr cap="small"/>
              <a:t>Monitorare l’impatto</a:t>
            </a:r>
          </a:p>
        </p:txBody>
      </p:sp>
      <p:sp>
        <p:nvSpPr>
          <p:cNvPr id="522" name="Monitorare le attività"/>
          <p:cNvSpPr txBox="1"/>
          <p:nvPr/>
        </p:nvSpPr>
        <p:spPr>
          <a:xfrm>
            <a:off x="6574530" y="4699000"/>
            <a:ext cx="4820311" cy="1232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825500">
              <a:defRPr b="1" cap="small" sz="4100">
                <a:solidFill>
                  <a:srgbClr val="000000"/>
                </a:solidFill>
              </a:defRPr>
            </a:lvl1pPr>
          </a:lstStyle>
          <a:p>
            <a:pPr>
              <a:defRPr cap="none"/>
            </a:pPr>
            <a:r>
              <a:rPr cap="small"/>
              <a:t>Monitorare le attività</a:t>
            </a:r>
          </a:p>
        </p:txBody>
      </p:sp>
      <p:sp>
        <p:nvSpPr>
          <p:cNvPr id="523" name="Monitorare la Cultura di TM"/>
          <p:cNvSpPr txBox="1"/>
          <p:nvPr/>
        </p:nvSpPr>
        <p:spPr>
          <a:xfrm>
            <a:off x="13266966" y="4699000"/>
            <a:ext cx="4820311" cy="1356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825500">
              <a:defRPr b="1" cap="small" sz="4100">
                <a:solidFill>
                  <a:srgbClr val="FFFFFF"/>
                </a:solidFill>
              </a:defRPr>
            </a:lvl1pPr>
          </a:lstStyle>
          <a:p>
            <a:pPr>
              <a:defRPr cap="none"/>
            </a:pPr>
            <a:r>
              <a:rPr cap="small"/>
              <a:t>Monitorare la Cultura di TM</a:t>
            </a:r>
          </a:p>
        </p:txBody>
      </p:sp>
      <p:sp>
        <p:nvSpPr>
          <p:cNvPr id="524" name="L’uso del questionario prima e dopo l’evento"/>
          <p:cNvSpPr txBox="1"/>
          <p:nvPr/>
        </p:nvSpPr>
        <p:spPr>
          <a:xfrm>
            <a:off x="577095" y="7114947"/>
            <a:ext cx="4892041" cy="2626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825500">
              <a:defRPr b="1" sz="4100">
                <a:solidFill>
                  <a:srgbClr val="000000"/>
                </a:solidFill>
              </a:defRPr>
            </a:lvl1pPr>
          </a:lstStyle>
          <a:p>
            <a:pPr/>
            <a:r>
              <a:t>L’uso del questionario prima e dopo l’evento</a:t>
            </a:r>
          </a:p>
        </p:txBody>
      </p:sp>
      <p:sp>
        <p:nvSpPr>
          <p:cNvPr id="525" name="Modello del Circolo della Dozza"/>
          <p:cNvSpPr txBox="1"/>
          <p:nvPr/>
        </p:nvSpPr>
        <p:spPr>
          <a:xfrm>
            <a:off x="577095" y="10351435"/>
            <a:ext cx="4892041" cy="47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defRPr b="1" sz="2500">
                <a:solidFill>
                  <a:srgbClr val="000000"/>
                </a:solidFill>
              </a:defRPr>
            </a:lvl1pPr>
          </a:lstStyle>
          <a:p>
            <a:pPr/>
            <a:r>
              <a:t>Modello del Circolo della Dozza</a:t>
            </a:r>
          </a:p>
        </p:txBody>
      </p:sp>
      <p:sp>
        <p:nvSpPr>
          <p:cNvPr id="526" name="L’uso dei Google Form per la semplificazione della scheda IRIS"/>
          <p:cNvSpPr txBox="1"/>
          <p:nvPr/>
        </p:nvSpPr>
        <p:spPr>
          <a:xfrm>
            <a:off x="6717235" y="7111999"/>
            <a:ext cx="4889501" cy="3261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825500">
              <a:defRPr b="1" sz="4100">
                <a:solidFill>
                  <a:srgbClr val="000000"/>
                </a:solidFill>
              </a:defRPr>
            </a:lvl1pPr>
          </a:lstStyle>
          <a:p>
            <a:pPr/>
            <a:r>
              <a:t>L’uso dei Google Form per la semplificazione della scheda IRIS</a:t>
            </a:r>
          </a:p>
        </p:txBody>
      </p:sp>
      <p:sp>
        <p:nvSpPr>
          <p:cNvPr id="527" name="L’uso della survey interna e la Data Visualization"/>
          <p:cNvSpPr txBox="1"/>
          <p:nvPr/>
        </p:nvSpPr>
        <p:spPr>
          <a:xfrm>
            <a:off x="13101933" y="7111999"/>
            <a:ext cx="4889501" cy="1991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825500">
              <a:defRPr b="1" sz="4100">
                <a:solidFill>
                  <a:srgbClr val="000000"/>
                </a:solidFill>
              </a:defRPr>
            </a:lvl1pPr>
          </a:lstStyle>
          <a:p>
            <a:pPr/>
            <a:r>
              <a:t>L’uso della survey interna e la Data Visualization</a:t>
            </a:r>
          </a:p>
        </p:txBody>
      </p:sp>
      <p:sp>
        <p:nvSpPr>
          <p:cNvPr id="528" name="Modello di Data Visualization: Infogram…"/>
          <p:cNvSpPr txBox="1"/>
          <p:nvPr/>
        </p:nvSpPr>
        <p:spPr>
          <a:xfrm>
            <a:off x="13106400" y="9398935"/>
            <a:ext cx="4889500" cy="2378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825500">
              <a:defRPr b="1" sz="2500">
                <a:solidFill>
                  <a:srgbClr val="000000"/>
                </a:solidFill>
              </a:defRPr>
            </a:pPr>
            <a:r>
              <a:t>Modello di Data Visualization: </a:t>
            </a:r>
            <a:r>
              <a:rPr u="sng">
                <a:solidFill>
                  <a:srgbClr val="FFFFFF"/>
                </a:solidFill>
              </a:rPr>
              <a:t>Infogram</a:t>
            </a:r>
          </a:p>
          <a:p>
            <a:pPr algn="l" defTabSz="825500">
              <a:defRPr b="1" sz="2500">
                <a:solidFill>
                  <a:srgbClr val="000000"/>
                </a:solidFill>
              </a:defRPr>
            </a:pPr>
          </a:p>
          <a:p>
            <a:pPr algn="l" defTabSz="825500">
              <a:defRPr b="1" sz="2500">
                <a:solidFill>
                  <a:srgbClr val="000000"/>
                </a:solidFill>
              </a:defRPr>
            </a:pPr>
            <a:r>
              <a:t>La </a:t>
            </a:r>
            <a:r>
              <a:rPr u="sng">
                <a:solidFill>
                  <a:srgbClr val="FFFFFF"/>
                </a:solidFill>
              </a:rPr>
              <a:t>Data Visualization</a:t>
            </a:r>
            <a:r>
              <a:rPr>
                <a:solidFill>
                  <a:srgbClr val="FFFFFF"/>
                </a:solidFill>
              </a:rPr>
              <a:t> </a:t>
            </a:r>
            <a:r>
              <a:t>del FICLIT per il Public Engagement</a:t>
            </a:r>
          </a:p>
        </p:txBody>
      </p:sp>
      <p:pic>
        <p:nvPicPr>
          <p:cNvPr id="529" name="Immagine 9" descr="Immagine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48737" y="9449"/>
            <a:ext cx="2626498" cy="26264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ommissione terza missione"/>
          <p:cNvSpPr txBox="1"/>
          <p:nvPr/>
        </p:nvSpPr>
        <p:spPr>
          <a:xfrm>
            <a:off x="1257300" y="762000"/>
            <a:ext cx="5534078" cy="2312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1072869">
              <a:lnSpc>
                <a:spcPct val="80000"/>
              </a:lnSpc>
              <a:defRPr b="1" cap="all" spc="-115" sz="5764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Commissione terza missione</a:t>
            </a:r>
          </a:p>
        </p:txBody>
      </p:sp>
      <p:sp>
        <p:nvSpPr>
          <p:cNvPr id="195" name="Rettangolo"/>
          <p:cNvSpPr/>
          <p:nvPr/>
        </p:nvSpPr>
        <p:spPr>
          <a:xfrm>
            <a:off x="-24825" y="4797487"/>
            <a:ext cx="24433649" cy="8940280"/>
          </a:xfrm>
          <a:prstGeom prst="rect">
            <a:avLst/>
          </a:prstGeom>
          <a:solidFill>
            <a:srgbClr val="BD2B0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6" name="Linea"/>
          <p:cNvSpPr/>
          <p:nvPr/>
        </p:nvSpPr>
        <p:spPr>
          <a:xfrm>
            <a:off x="8200690" y="2108784"/>
            <a:ext cx="7982620" cy="1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197" name="Schermata 2023-01-12 alle 15.45.01.png" descr="Schermata 2023-01-12 alle 15.45.01.png"/>
          <p:cNvPicPr>
            <a:picLocks noChangeAspect="1"/>
          </p:cNvPicPr>
          <p:nvPr/>
        </p:nvPicPr>
        <p:blipFill>
          <a:blip r:embed="rId2">
            <a:extLst/>
          </a:blip>
          <a:srcRect l="6496" t="6488" r="6255" b="1106"/>
          <a:stretch>
            <a:fillRect/>
          </a:stretch>
        </p:blipFill>
        <p:spPr>
          <a:xfrm>
            <a:off x="10865106" y="6184879"/>
            <a:ext cx="638674" cy="636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8" h="21546" fill="norm" stroke="1" extrusionOk="0">
                <a:moveTo>
                  <a:pt x="10909" y="1"/>
                </a:moveTo>
                <a:cubicBezTo>
                  <a:pt x="7522" y="-28"/>
                  <a:pt x="4141" y="844"/>
                  <a:pt x="2385" y="2633"/>
                </a:cubicBezTo>
                <a:cubicBezTo>
                  <a:pt x="751" y="4299"/>
                  <a:pt x="337" y="5555"/>
                  <a:pt x="83" y="9631"/>
                </a:cubicBezTo>
                <a:cubicBezTo>
                  <a:pt x="-302" y="15786"/>
                  <a:pt x="534" y="17456"/>
                  <a:pt x="5138" y="19812"/>
                </a:cubicBezTo>
                <a:cubicBezTo>
                  <a:pt x="7366" y="20952"/>
                  <a:pt x="8826" y="21518"/>
                  <a:pt x="10207" y="21545"/>
                </a:cubicBezTo>
                <a:cubicBezTo>
                  <a:pt x="11589" y="21572"/>
                  <a:pt x="12884" y="21061"/>
                  <a:pt x="14786" y="20000"/>
                </a:cubicBezTo>
                <a:cubicBezTo>
                  <a:pt x="19208" y="17536"/>
                  <a:pt x="21298" y="13942"/>
                  <a:pt x="21298" y="8825"/>
                </a:cubicBezTo>
                <a:cubicBezTo>
                  <a:pt x="21298" y="5439"/>
                  <a:pt x="20955" y="4279"/>
                  <a:pt x="19485" y="2781"/>
                </a:cubicBezTo>
                <a:cubicBezTo>
                  <a:pt x="17700" y="962"/>
                  <a:pt x="14296" y="29"/>
                  <a:pt x="10909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98" name="Coordinatrice"/>
          <p:cNvSpPr txBox="1"/>
          <p:nvPr/>
        </p:nvSpPr>
        <p:spPr>
          <a:xfrm>
            <a:off x="10855782" y="5486400"/>
            <a:ext cx="3140438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defRPr b="1" cap="small" sz="36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Coordinatrice</a:t>
            </a:r>
          </a:p>
        </p:txBody>
      </p:sp>
      <p:sp>
        <p:nvSpPr>
          <p:cNvPr id="199" name="Paola Italia"/>
          <p:cNvSpPr txBox="1"/>
          <p:nvPr/>
        </p:nvSpPr>
        <p:spPr>
          <a:xfrm>
            <a:off x="11184048" y="6210300"/>
            <a:ext cx="2179105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b="1" sz="30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Paola Italia</a:t>
            </a:r>
          </a:p>
        </p:txBody>
      </p:sp>
      <p:sp>
        <p:nvSpPr>
          <p:cNvPr id="200" name="Vicedirettrice del Dipartimento"/>
          <p:cNvSpPr txBox="1"/>
          <p:nvPr/>
        </p:nvSpPr>
        <p:spPr>
          <a:xfrm>
            <a:off x="15865118" y="5481190"/>
            <a:ext cx="634981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defRPr b="1" cap="small" sz="36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Vicedirettrice del Dipartimento</a:t>
            </a:r>
          </a:p>
        </p:txBody>
      </p:sp>
      <p:sp>
        <p:nvSpPr>
          <p:cNvPr id="201" name="Direttore del Dipartimento"/>
          <p:cNvSpPr txBox="1"/>
          <p:nvPr/>
        </p:nvSpPr>
        <p:spPr>
          <a:xfrm>
            <a:off x="3667490" y="5481190"/>
            <a:ext cx="543559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defRPr b="1" cap="small" sz="36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Direttore del Dipartimento</a:t>
            </a:r>
          </a:p>
        </p:txBody>
      </p:sp>
      <p:pic>
        <p:nvPicPr>
          <p:cNvPr id="202" name="Schermata 2023-01-12 alle 15.45.01.png" descr="Schermata 2023-01-12 alle 15.45.01.png"/>
          <p:cNvPicPr>
            <a:picLocks noChangeAspect="1"/>
          </p:cNvPicPr>
          <p:nvPr/>
        </p:nvPicPr>
        <p:blipFill>
          <a:blip r:embed="rId2">
            <a:extLst/>
          </a:blip>
          <a:srcRect l="6496" t="6488" r="6255" b="1106"/>
          <a:stretch>
            <a:fillRect/>
          </a:stretch>
        </p:blipFill>
        <p:spPr>
          <a:xfrm>
            <a:off x="3997102" y="6184081"/>
            <a:ext cx="638674" cy="636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8" h="21546" fill="norm" stroke="1" extrusionOk="0">
                <a:moveTo>
                  <a:pt x="10909" y="1"/>
                </a:moveTo>
                <a:cubicBezTo>
                  <a:pt x="7522" y="-28"/>
                  <a:pt x="4141" y="844"/>
                  <a:pt x="2385" y="2633"/>
                </a:cubicBezTo>
                <a:cubicBezTo>
                  <a:pt x="751" y="4299"/>
                  <a:pt x="337" y="5555"/>
                  <a:pt x="83" y="9631"/>
                </a:cubicBezTo>
                <a:cubicBezTo>
                  <a:pt x="-302" y="15786"/>
                  <a:pt x="534" y="17456"/>
                  <a:pt x="5138" y="19812"/>
                </a:cubicBezTo>
                <a:cubicBezTo>
                  <a:pt x="7366" y="20952"/>
                  <a:pt x="8826" y="21518"/>
                  <a:pt x="10207" y="21545"/>
                </a:cubicBezTo>
                <a:cubicBezTo>
                  <a:pt x="11589" y="21572"/>
                  <a:pt x="12884" y="21061"/>
                  <a:pt x="14786" y="20000"/>
                </a:cubicBezTo>
                <a:cubicBezTo>
                  <a:pt x="19208" y="17536"/>
                  <a:pt x="21298" y="13942"/>
                  <a:pt x="21298" y="8825"/>
                </a:cubicBezTo>
                <a:cubicBezTo>
                  <a:pt x="21298" y="5439"/>
                  <a:pt x="20955" y="4279"/>
                  <a:pt x="19485" y="2781"/>
                </a:cubicBezTo>
                <a:cubicBezTo>
                  <a:pt x="17700" y="962"/>
                  <a:pt x="14296" y="29"/>
                  <a:pt x="10909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3" name="Schermata 2023-01-12 alle 15.45.01.png" descr="Schermata 2023-01-12 alle 15.45.01.png"/>
          <p:cNvPicPr>
            <a:picLocks noChangeAspect="1"/>
          </p:cNvPicPr>
          <p:nvPr/>
        </p:nvPicPr>
        <p:blipFill>
          <a:blip r:embed="rId2">
            <a:extLst/>
          </a:blip>
          <a:srcRect l="6496" t="6488" r="6255" b="1106"/>
          <a:stretch>
            <a:fillRect/>
          </a:stretch>
        </p:blipFill>
        <p:spPr>
          <a:xfrm>
            <a:off x="1058624" y="7848579"/>
            <a:ext cx="638674" cy="636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8" h="21546" fill="norm" stroke="1" extrusionOk="0">
                <a:moveTo>
                  <a:pt x="10909" y="1"/>
                </a:moveTo>
                <a:cubicBezTo>
                  <a:pt x="7522" y="-28"/>
                  <a:pt x="4141" y="844"/>
                  <a:pt x="2385" y="2633"/>
                </a:cubicBezTo>
                <a:cubicBezTo>
                  <a:pt x="751" y="4299"/>
                  <a:pt x="337" y="5555"/>
                  <a:pt x="83" y="9631"/>
                </a:cubicBezTo>
                <a:cubicBezTo>
                  <a:pt x="-302" y="15786"/>
                  <a:pt x="534" y="17456"/>
                  <a:pt x="5138" y="19812"/>
                </a:cubicBezTo>
                <a:cubicBezTo>
                  <a:pt x="7366" y="20952"/>
                  <a:pt x="8826" y="21518"/>
                  <a:pt x="10207" y="21545"/>
                </a:cubicBezTo>
                <a:cubicBezTo>
                  <a:pt x="11589" y="21572"/>
                  <a:pt x="12884" y="21061"/>
                  <a:pt x="14786" y="20000"/>
                </a:cubicBezTo>
                <a:cubicBezTo>
                  <a:pt x="19208" y="17536"/>
                  <a:pt x="21298" y="13942"/>
                  <a:pt x="21298" y="8825"/>
                </a:cubicBezTo>
                <a:cubicBezTo>
                  <a:pt x="21298" y="5439"/>
                  <a:pt x="20955" y="4279"/>
                  <a:pt x="19485" y="2781"/>
                </a:cubicBezTo>
                <a:cubicBezTo>
                  <a:pt x="17700" y="962"/>
                  <a:pt x="14296" y="29"/>
                  <a:pt x="10909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4" name="Schermata 2023-01-12 alle 15.45.01.png" descr="Schermata 2023-01-12 alle 15.45.01.png"/>
          <p:cNvPicPr>
            <a:picLocks noChangeAspect="1"/>
          </p:cNvPicPr>
          <p:nvPr/>
        </p:nvPicPr>
        <p:blipFill>
          <a:blip r:embed="rId2">
            <a:extLst/>
          </a:blip>
          <a:srcRect l="6496" t="6488" r="6255" b="1106"/>
          <a:stretch>
            <a:fillRect/>
          </a:stretch>
        </p:blipFill>
        <p:spPr>
          <a:xfrm>
            <a:off x="17326462" y="6184879"/>
            <a:ext cx="638675" cy="636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8" h="21546" fill="norm" stroke="1" extrusionOk="0">
                <a:moveTo>
                  <a:pt x="10909" y="1"/>
                </a:moveTo>
                <a:cubicBezTo>
                  <a:pt x="7522" y="-28"/>
                  <a:pt x="4141" y="844"/>
                  <a:pt x="2385" y="2633"/>
                </a:cubicBezTo>
                <a:cubicBezTo>
                  <a:pt x="751" y="4299"/>
                  <a:pt x="337" y="5555"/>
                  <a:pt x="83" y="9631"/>
                </a:cubicBezTo>
                <a:cubicBezTo>
                  <a:pt x="-302" y="15786"/>
                  <a:pt x="534" y="17456"/>
                  <a:pt x="5138" y="19812"/>
                </a:cubicBezTo>
                <a:cubicBezTo>
                  <a:pt x="7366" y="20952"/>
                  <a:pt x="8826" y="21518"/>
                  <a:pt x="10207" y="21545"/>
                </a:cubicBezTo>
                <a:cubicBezTo>
                  <a:pt x="11589" y="21572"/>
                  <a:pt x="12884" y="21061"/>
                  <a:pt x="14786" y="20000"/>
                </a:cubicBezTo>
                <a:cubicBezTo>
                  <a:pt x="19208" y="17536"/>
                  <a:pt x="21298" y="13942"/>
                  <a:pt x="21298" y="8825"/>
                </a:cubicBezTo>
                <a:cubicBezTo>
                  <a:pt x="21298" y="5439"/>
                  <a:pt x="20955" y="4279"/>
                  <a:pt x="19485" y="2781"/>
                </a:cubicBezTo>
                <a:cubicBezTo>
                  <a:pt x="17700" y="962"/>
                  <a:pt x="14296" y="29"/>
                  <a:pt x="10909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5" name="Schermata 2023-01-12 alle 15.45.01.png" descr="Schermata 2023-01-12 alle 15.45.01.png"/>
          <p:cNvPicPr>
            <a:picLocks noChangeAspect="1"/>
          </p:cNvPicPr>
          <p:nvPr/>
        </p:nvPicPr>
        <p:blipFill>
          <a:blip r:embed="rId2">
            <a:extLst/>
          </a:blip>
          <a:srcRect l="6496" t="6488" r="6255" b="1106"/>
          <a:stretch>
            <a:fillRect/>
          </a:stretch>
        </p:blipFill>
        <p:spPr>
          <a:xfrm>
            <a:off x="10263264" y="7851075"/>
            <a:ext cx="638674" cy="636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8" h="21546" fill="norm" stroke="1" extrusionOk="0">
                <a:moveTo>
                  <a:pt x="10909" y="1"/>
                </a:moveTo>
                <a:cubicBezTo>
                  <a:pt x="7522" y="-28"/>
                  <a:pt x="4141" y="844"/>
                  <a:pt x="2385" y="2633"/>
                </a:cubicBezTo>
                <a:cubicBezTo>
                  <a:pt x="751" y="4299"/>
                  <a:pt x="337" y="5555"/>
                  <a:pt x="83" y="9631"/>
                </a:cubicBezTo>
                <a:cubicBezTo>
                  <a:pt x="-302" y="15786"/>
                  <a:pt x="534" y="17456"/>
                  <a:pt x="5138" y="19812"/>
                </a:cubicBezTo>
                <a:cubicBezTo>
                  <a:pt x="7366" y="20952"/>
                  <a:pt x="8826" y="21518"/>
                  <a:pt x="10207" y="21545"/>
                </a:cubicBezTo>
                <a:cubicBezTo>
                  <a:pt x="11589" y="21572"/>
                  <a:pt x="12884" y="21061"/>
                  <a:pt x="14786" y="20000"/>
                </a:cubicBezTo>
                <a:cubicBezTo>
                  <a:pt x="19208" y="17536"/>
                  <a:pt x="21298" y="13942"/>
                  <a:pt x="21298" y="8825"/>
                </a:cubicBezTo>
                <a:cubicBezTo>
                  <a:pt x="21298" y="5439"/>
                  <a:pt x="20955" y="4279"/>
                  <a:pt x="19485" y="2781"/>
                </a:cubicBezTo>
                <a:cubicBezTo>
                  <a:pt x="17700" y="962"/>
                  <a:pt x="14296" y="29"/>
                  <a:pt x="10909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6" name="Schermata 2023-01-12 alle 15.45.01.png" descr="Schermata 2023-01-12 alle 15.45.01.png"/>
          <p:cNvPicPr>
            <a:picLocks noChangeAspect="1"/>
          </p:cNvPicPr>
          <p:nvPr/>
        </p:nvPicPr>
        <p:blipFill>
          <a:blip r:embed="rId2">
            <a:extLst/>
          </a:blip>
          <a:srcRect l="6526" t="6491" r="6385" b="3814"/>
          <a:stretch>
            <a:fillRect/>
          </a:stretch>
        </p:blipFill>
        <p:spPr>
          <a:xfrm>
            <a:off x="18820931" y="7867232"/>
            <a:ext cx="637505" cy="6179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8" h="21571" fill="norm" stroke="1" extrusionOk="0">
                <a:moveTo>
                  <a:pt x="10929" y="0"/>
                </a:moveTo>
                <a:cubicBezTo>
                  <a:pt x="7536" y="-29"/>
                  <a:pt x="4136" y="871"/>
                  <a:pt x="2377" y="2716"/>
                </a:cubicBezTo>
                <a:cubicBezTo>
                  <a:pt x="739" y="4434"/>
                  <a:pt x="339" y="5730"/>
                  <a:pt x="83" y="9934"/>
                </a:cubicBezTo>
                <a:cubicBezTo>
                  <a:pt x="-302" y="16282"/>
                  <a:pt x="523" y="17991"/>
                  <a:pt x="5135" y="20421"/>
                </a:cubicBezTo>
                <a:cubicBezTo>
                  <a:pt x="6101" y="20930"/>
                  <a:pt x="6880" y="21278"/>
                  <a:pt x="7615" y="21571"/>
                </a:cubicBezTo>
                <a:lnTo>
                  <a:pt x="12878" y="21571"/>
                </a:lnTo>
                <a:cubicBezTo>
                  <a:pt x="13477" y="21314"/>
                  <a:pt x="14074" y="21040"/>
                  <a:pt x="14814" y="20615"/>
                </a:cubicBezTo>
                <a:cubicBezTo>
                  <a:pt x="19035" y="18193"/>
                  <a:pt x="21110" y="14711"/>
                  <a:pt x="21298" y="9823"/>
                </a:cubicBezTo>
                <a:lnTo>
                  <a:pt x="21298" y="7994"/>
                </a:lnTo>
                <a:cubicBezTo>
                  <a:pt x="21211" y="5398"/>
                  <a:pt x="20798" y="4222"/>
                  <a:pt x="19508" y="2868"/>
                </a:cubicBezTo>
                <a:cubicBezTo>
                  <a:pt x="17720" y="992"/>
                  <a:pt x="14323" y="30"/>
                  <a:pt x="1092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7" name="Schermata 2023-01-12 alle 15.45.01.png" descr="Schermata 2023-01-12 alle 15.45.01.png"/>
          <p:cNvPicPr>
            <a:picLocks noChangeAspect="1"/>
          </p:cNvPicPr>
          <p:nvPr/>
        </p:nvPicPr>
        <p:blipFill>
          <a:blip r:embed="rId2">
            <a:extLst/>
          </a:blip>
          <a:srcRect l="6496" t="6488" r="6255" b="1106"/>
          <a:stretch>
            <a:fillRect/>
          </a:stretch>
        </p:blipFill>
        <p:spPr>
          <a:xfrm>
            <a:off x="18819760" y="9753579"/>
            <a:ext cx="638675" cy="636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8" h="21546" fill="norm" stroke="1" extrusionOk="0">
                <a:moveTo>
                  <a:pt x="10909" y="1"/>
                </a:moveTo>
                <a:cubicBezTo>
                  <a:pt x="7522" y="-28"/>
                  <a:pt x="4141" y="844"/>
                  <a:pt x="2385" y="2633"/>
                </a:cubicBezTo>
                <a:cubicBezTo>
                  <a:pt x="751" y="4299"/>
                  <a:pt x="337" y="5555"/>
                  <a:pt x="83" y="9631"/>
                </a:cubicBezTo>
                <a:cubicBezTo>
                  <a:pt x="-302" y="15786"/>
                  <a:pt x="534" y="17456"/>
                  <a:pt x="5138" y="19812"/>
                </a:cubicBezTo>
                <a:cubicBezTo>
                  <a:pt x="7366" y="20952"/>
                  <a:pt x="8826" y="21518"/>
                  <a:pt x="10207" y="21545"/>
                </a:cubicBezTo>
                <a:cubicBezTo>
                  <a:pt x="11589" y="21572"/>
                  <a:pt x="12884" y="21061"/>
                  <a:pt x="14786" y="20000"/>
                </a:cubicBezTo>
                <a:cubicBezTo>
                  <a:pt x="19208" y="17536"/>
                  <a:pt x="21298" y="13942"/>
                  <a:pt x="21298" y="8825"/>
                </a:cubicBezTo>
                <a:cubicBezTo>
                  <a:pt x="21298" y="5439"/>
                  <a:pt x="20955" y="4279"/>
                  <a:pt x="19485" y="2781"/>
                </a:cubicBezTo>
                <a:cubicBezTo>
                  <a:pt x="17700" y="962"/>
                  <a:pt x="14296" y="29"/>
                  <a:pt x="10909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8" name="Schermata 2023-01-12 alle 15.45.01.png" descr="Schermata 2023-01-12 alle 15.45.01.png"/>
          <p:cNvPicPr>
            <a:picLocks noChangeAspect="1"/>
          </p:cNvPicPr>
          <p:nvPr/>
        </p:nvPicPr>
        <p:blipFill>
          <a:blip r:embed="rId2">
            <a:extLst/>
          </a:blip>
          <a:srcRect l="6496" t="6488" r="6255" b="1106"/>
          <a:stretch>
            <a:fillRect/>
          </a:stretch>
        </p:blipFill>
        <p:spPr>
          <a:xfrm>
            <a:off x="11755447" y="9753579"/>
            <a:ext cx="638675" cy="636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8" h="21546" fill="norm" stroke="1" extrusionOk="0">
                <a:moveTo>
                  <a:pt x="10909" y="1"/>
                </a:moveTo>
                <a:cubicBezTo>
                  <a:pt x="7522" y="-28"/>
                  <a:pt x="4141" y="844"/>
                  <a:pt x="2385" y="2633"/>
                </a:cubicBezTo>
                <a:cubicBezTo>
                  <a:pt x="751" y="4299"/>
                  <a:pt x="337" y="5555"/>
                  <a:pt x="83" y="9631"/>
                </a:cubicBezTo>
                <a:cubicBezTo>
                  <a:pt x="-302" y="15786"/>
                  <a:pt x="534" y="17456"/>
                  <a:pt x="5138" y="19812"/>
                </a:cubicBezTo>
                <a:cubicBezTo>
                  <a:pt x="7366" y="20952"/>
                  <a:pt x="8826" y="21518"/>
                  <a:pt x="10207" y="21545"/>
                </a:cubicBezTo>
                <a:cubicBezTo>
                  <a:pt x="11589" y="21572"/>
                  <a:pt x="12884" y="21061"/>
                  <a:pt x="14786" y="20000"/>
                </a:cubicBezTo>
                <a:cubicBezTo>
                  <a:pt x="19208" y="17536"/>
                  <a:pt x="21298" y="13942"/>
                  <a:pt x="21298" y="8825"/>
                </a:cubicBezTo>
                <a:cubicBezTo>
                  <a:pt x="21298" y="5439"/>
                  <a:pt x="20955" y="4279"/>
                  <a:pt x="19485" y="2781"/>
                </a:cubicBezTo>
                <a:cubicBezTo>
                  <a:pt x="17700" y="962"/>
                  <a:pt x="14296" y="29"/>
                  <a:pt x="10909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9" name="Schermata 2023-01-12 alle 15.45.01.png" descr="Schermata 2023-01-12 alle 15.45.01.png"/>
          <p:cNvPicPr>
            <a:picLocks noChangeAspect="1"/>
          </p:cNvPicPr>
          <p:nvPr/>
        </p:nvPicPr>
        <p:blipFill>
          <a:blip r:embed="rId2">
            <a:extLst/>
          </a:blip>
          <a:srcRect l="6496" t="6488" r="6255" b="1106"/>
          <a:stretch>
            <a:fillRect/>
          </a:stretch>
        </p:blipFill>
        <p:spPr>
          <a:xfrm>
            <a:off x="1058624" y="9753579"/>
            <a:ext cx="638674" cy="636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8" h="21546" fill="norm" stroke="1" extrusionOk="0">
                <a:moveTo>
                  <a:pt x="10909" y="1"/>
                </a:moveTo>
                <a:cubicBezTo>
                  <a:pt x="7522" y="-28"/>
                  <a:pt x="4141" y="844"/>
                  <a:pt x="2385" y="2633"/>
                </a:cubicBezTo>
                <a:cubicBezTo>
                  <a:pt x="751" y="4299"/>
                  <a:pt x="337" y="5555"/>
                  <a:pt x="83" y="9631"/>
                </a:cubicBezTo>
                <a:cubicBezTo>
                  <a:pt x="-302" y="15786"/>
                  <a:pt x="534" y="17456"/>
                  <a:pt x="5138" y="19812"/>
                </a:cubicBezTo>
                <a:cubicBezTo>
                  <a:pt x="7366" y="20952"/>
                  <a:pt x="8826" y="21518"/>
                  <a:pt x="10207" y="21545"/>
                </a:cubicBezTo>
                <a:cubicBezTo>
                  <a:pt x="11589" y="21572"/>
                  <a:pt x="12884" y="21061"/>
                  <a:pt x="14786" y="20000"/>
                </a:cubicBezTo>
                <a:cubicBezTo>
                  <a:pt x="19208" y="17536"/>
                  <a:pt x="21298" y="13942"/>
                  <a:pt x="21298" y="8825"/>
                </a:cubicBezTo>
                <a:cubicBezTo>
                  <a:pt x="21298" y="5439"/>
                  <a:pt x="20955" y="4279"/>
                  <a:pt x="19485" y="2781"/>
                </a:cubicBezTo>
                <a:cubicBezTo>
                  <a:pt x="17700" y="962"/>
                  <a:pt x="14296" y="29"/>
                  <a:pt x="10909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10" name="Loredana Chines"/>
          <p:cNvSpPr txBox="1"/>
          <p:nvPr/>
        </p:nvSpPr>
        <p:spPr>
          <a:xfrm>
            <a:off x="17646329" y="6207203"/>
            <a:ext cx="3238575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b="1" sz="30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Loredana Chines</a:t>
            </a:r>
          </a:p>
        </p:txBody>
      </p:sp>
      <p:sp>
        <p:nvSpPr>
          <p:cNvPr id="211" name="Nicola Grandi"/>
          <p:cNvSpPr txBox="1"/>
          <p:nvPr/>
        </p:nvSpPr>
        <p:spPr>
          <a:xfrm>
            <a:off x="4283591" y="6207203"/>
            <a:ext cx="2689585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b="1" sz="30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Nicola Grandi</a:t>
            </a:r>
          </a:p>
        </p:txBody>
      </p:sp>
      <p:pic>
        <p:nvPicPr>
          <p:cNvPr id="212" name="Schermata 2023-01-12 alle 15.45.01.png" descr="Schermata 2023-01-12 alle 15.45.01.png"/>
          <p:cNvPicPr>
            <a:picLocks noChangeAspect="1"/>
          </p:cNvPicPr>
          <p:nvPr/>
        </p:nvPicPr>
        <p:blipFill>
          <a:blip r:embed="rId2">
            <a:extLst/>
          </a:blip>
          <a:srcRect l="6496" t="6488" r="6255" b="1106"/>
          <a:stretch>
            <a:fillRect/>
          </a:stretch>
        </p:blipFill>
        <p:spPr>
          <a:xfrm>
            <a:off x="3380679" y="11510784"/>
            <a:ext cx="638674" cy="636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8" h="21546" fill="norm" stroke="1" extrusionOk="0">
                <a:moveTo>
                  <a:pt x="10909" y="1"/>
                </a:moveTo>
                <a:cubicBezTo>
                  <a:pt x="7522" y="-28"/>
                  <a:pt x="4141" y="844"/>
                  <a:pt x="2385" y="2633"/>
                </a:cubicBezTo>
                <a:cubicBezTo>
                  <a:pt x="751" y="4299"/>
                  <a:pt x="337" y="5555"/>
                  <a:pt x="83" y="9631"/>
                </a:cubicBezTo>
                <a:cubicBezTo>
                  <a:pt x="-302" y="15786"/>
                  <a:pt x="534" y="17456"/>
                  <a:pt x="5138" y="19812"/>
                </a:cubicBezTo>
                <a:cubicBezTo>
                  <a:pt x="7366" y="20952"/>
                  <a:pt x="8826" y="21518"/>
                  <a:pt x="10207" y="21545"/>
                </a:cubicBezTo>
                <a:cubicBezTo>
                  <a:pt x="11589" y="21572"/>
                  <a:pt x="12884" y="21061"/>
                  <a:pt x="14786" y="20000"/>
                </a:cubicBezTo>
                <a:cubicBezTo>
                  <a:pt x="19208" y="17536"/>
                  <a:pt x="21298" y="13942"/>
                  <a:pt x="21298" y="8825"/>
                </a:cubicBezTo>
                <a:cubicBezTo>
                  <a:pt x="21298" y="5439"/>
                  <a:pt x="20955" y="4279"/>
                  <a:pt x="19485" y="2781"/>
                </a:cubicBezTo>
                <a:cubicBezTo>
                  <a:pt x="17700" y="962"/>
                  <a:pt x="14296" y="29"/>
                  <a:pt x="10909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3" name="Schermata 2023-01-12 alle 15.45.01.png" descr="Schermata 2023-01-12 alle 15.45.01.png"/>
          <p:cNvPicPr>
            <a:picLocks noChangeAspect="1"/>
          </p:cNvPicPr>
          <p:nvPr/>
        </p:nvPicPr>
        <p:blipFill>
          <a:blip r:embed="rId2">
            <a:extLst/>
          </a:blip>
          <a:srcRect l="6496" t="6488" r="6255" b="1106"/>
          <a:stretch>
            <a:fillRect/>
          </a:stretch>
        </p:blipFill>
        <p:spPr>
          <a:xfrm>
            <a:off x="13707432" y="11506179"/>
            <a:ext cx="638674" cy="636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8" h="21546" fill="norm" stroke="1" extrusionOk="0">
                <a:moveTo>
                  <a:pt x="10909" y="1"/>
                </a:moveTo>
                <a:cubicBezTo>
                  <a:pt x="7522" y="-28"/>
                  <a:pt x="4141" y="844"/>
                  <a:pt x="2385" y="2633"/>
                </a:cubicBezTo>
                <a:cubicBezTo>
                  <a:pt x="751" y="4299"/>
                  <a:pt x="337" y="5555"/>
                  <a:pt x="83" y="9631"/>
                </a:cubicBezTo>
                <a:cubicBezTo>
                  <a:pt x="-302" y="15786"/>
                  <a:pt x="534" y="17456"/>
                  <a:pt x="5138" y="19812"/>
                </a:cubicBezTo>
                <a:cubicBezTo>
                  <a:pt x="7366" y="20952"/>
                  <a:pt x="8826" y="21518"/>
                  <a:pt x="10207" y="21545"/>
                </a:cubicBezTo>
                <a:cubicBezTo>
                  <a:pt x="11589" y="21572"/>
                  <a:pt x="12884" y="21061"/>
                  <a:pt x="14786" y="20000"/>
                </a:cubicBezTo>
                <a:cubicBezTo>
                  <a:pt x="19208" y="17536"/>
                  <a:pt x="21298" y="13942"/>
                  <a:pt x="21298" y="8825"/>
                </a:cubicBezTo>
                <a:cubicBezTo>
                  <a:pt x="21298" y="5439"/>
                  <a:pt x="20955" y="4279"/>
                  <a:pt x="19485" y="2781"/>
                </a:cubicBezTo>
                <a:cubicBezTo>
                  <a:pt x="17700" y="962"/>
                  <a:pt x="14296" y="29"/>
                  <a:pt x="10909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4" name="Schermata 2023-01-12 alle 15.45.01.png" descr="Schermata 2023-01-12 alle 15.45.01.png"/>
          <p:cNvPicPr>
            <a:picLocks noChangeAspect="1"/>
          </p:cNvPicPr>
          <p:nvPr/>
        </p:nvPicPr>
        <p:blipFill>
          <a:blip r:embed="rId2">
            <a:extLst/>
          </a:blip>
          <a:srcRect l="6496" t="6488" r="6255" b="1106"/>
          <a:stretch>
            <a:fillRect/>
          </a:stretch>
        </p:blipFill>
        <p:spPr>
          <a:xfrm>
            <a:off x="7950098" y="12727985"/>
            <a:ext cx="638675" cy="636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8" h="21546" fill="norm" stroke="1" extrusionOk="0">
                <a:moveTo>
                  <a:pt x="10909" y="1"/>
                </a:moveTo>
                <a:cubicBezTo>
                  <a:pt x="7522" y="-28"/>
                  <a:pt x="4141" y="844"/>
                  <a:pt x="2385" y="2633"/>
                </a:cubicBezTo>
                <a:cubicBezTo>
                  <a:pt x="751" y="4299"/>
                  <a:pt x="337" y="5555"/>
                  <a:pt x="83" y="9631"/>
                </a:cubicBezTo>
                <a:cubicBezTo>
                  <a:pt x="-302" y="15786"/>
                  <a:pt x="534" y="17456"/>
                  <a:pt x="5138" y="19812"/>
                </a:cubicBezTo>
                <a:cubicBezTo>
                  <a:pt x="7366" y="20952"/>
                  <a:pt x="8826" y="21518"/>
                  <a:pt x="10207" y="21545"/>
                </a:cubicBezTo>
                <a:cubicBezTo>
                  <a:pt x="11589" y="21572"/>
                  <a:pt x="12884" y="21061"/>
                  <a:pt x="14786" y="20000"/>
                </a:cubicBezTo>
                <a:cubicBezTo>
                  <a:pt x="19208" y="17536"/>
                  <a:pt x="21298" y="13942"/>
                  <a:pt x="21298" y="8825"/>
                </a:cubicBezTo>
                <a:cubicBezTo>
                  <a:pt x="21298" y="5439"/>
                  <a:pt x="20955" y="4279"/>
                  <a:pt x="19485" y="2781"/>
                </a:cubicBezTo>
                <a:cubicBezTo>
                  <a:pt x="17700" y="962"/>
                  <a:pt x="14296" y="29"/>
                  <a:pt x="10909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15" name="Referente: Andrea Campana"/>
          <p:cNvSpPr txBox="1"/>
          <p:nvPr/>
        </p:nvSpPr>
        <p:spPr>
          <a:xfrm>
            <a:off x="1716086" y="8413050"/>
            <a:ext cx="461650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25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Referente: </a:t>
            </a:r>
            <a:r>
              <a:rPr b="1"/>
              <a:t>Andrea Campana</a:t>
            </a:r>
          </a:p>
        </p:txBody>
      </p:sp>
      <p:sp>
        <p:nvSpPr>
          <p:cNvPr id="216" name="Referente: Elisa Dal Chiele"/>
          <p:cNvSpPr txBox="1"/>
          <p:nvPr/>
        </p:nvSpPr>
        <p:spPr>
          <a:xfrm>
            <a:off x="19470059" y="8411631"/>
            <a:ext cx="4152504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25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Referente: </a:t>
            </a:r>
            <a:r>
              <a:rPr b="1"/>
              <a:t>Elisa Dal Chiele</a:t>
            </a:r>
          </a:p>
        </p:txBody>
      </p:sp>
      <p:sp>
        <p:nvSpPr>
          <p:cNvPr id="217" name="Referente: Vanessa Pietrantonio"/>
          <p:cNvSpPr txBox="1"/>
          <p:nvPr/>
        </p:nvSpPr>
        <p:spPr>
          <a:xfrm>
            <a:off x="10771514" y="8407400"/>
            <a:ext cx="5029195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25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Referente: </a:t>
            </a:r>
            <a:r>
              <a:rPr b="1"/>
              <a:t>Vanessa Pietrantonio</a:t>
            </a:r>
          </a:p>
        </p:txBody>
      </p:sp>
      <p:sp>
        <p:nvSpPr>
          <p:cNvPr id="218" name="Referente: Marilena Daquino"/>
          <p:cNvSpPr txBox="1"/>
          <p:nvPr/>
        </p:nvSpPr>
        <p:spPr>
          <a:xfrm>
            <a:off x="19405804" y="10312400"/>
            <a:ext cx="454658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25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Referente: </a:t>
            </a:r>
            <a:r>
              <a:rPr b="1"/>
              <a:t>Marilena Daquino</a:t>
            </a:r>
          </a:p>
        </p:txBody>
      </p:sp>
      <p:sp>
        <p:nvSpPr>
          <p:cNvPr id="219" name="Referente: Annafelicia Zuffrano"/>
          <p:cNvSpPr txBox="1"/>
          <p:nvPr/>
        </p:nvSpPr>
        <p:spPr>
          <a:xfrm>
            <a:off x="1702083" y="10312400"/>
            <a:ext cx="4882847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25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Referente: </a:t>
            </a:r>
            <a:r>
              <a:rPr b="1"/>
              <a:t>Annafelicia Zuffrano</a:t>
            </a:r>
          </a:p>
        </p:txBody>
      </p:sp>
      <p:sp>
        <p:nvSpPr>
          <p:cNvPr id="220" name="Referente: Emanuele Miola"/>
          <p:cNvSpPr txBox="1"/>
          <p:nvPr/>
        </p:nvSpPr>
        <p:spPr>
          <a:xfrm>
            <a:off x="12335126" y="10312400"/>
            <a:ext cx="427978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25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Referente: </a:t>
            </a:r>
            <a:r>
              <a:rPr b="1"/>
              <a:t>Emanuele Miola</a:t>
            </a:r>
          </a:p>
        </p:txBody>
      </p:sp>
      <p:sp>
        <p:nvSpPr>
          <p:cNvPr id="221" name="Area Filologia Moderna, Italianistica e Filologia Romanza"/>
          <p:cNvSpPr txBox="1"/>
          <p:nvPr/>
        </p:nvSpPr>
        <p:spPr>
          <a:xfrm>
            <a:off x="1285498" y="7848600"/>
            <a:ext cx="884477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b="1" sz="25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Area Filologia Moderna, Italianistica e Filologia Romanza</a:t>
            </a:r>
          </a:p>
        </p:txBody>
      </p:sp>
      <p:sp>
        <p:nvSpPr>
          <p:cNvPr id="222" name="Area Digital Humanities"/>
          <p:cNvSpPr txBox="1"/>
          <p:nvPr/>
        </p:nvSpPr>
        <p:spPr>
          <a:xfrm>
            <a:off x="19111244" y="9753600"/>
            <a:ext cx="370167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b="1" sz="25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Area Digital Humanities</a:t>
            </a:r>
          </a:p>
        </p:txBody>
      </p:sp>
      <p:sp>
        <p:nvSpPr>
          <p:cNvPr id="223" name="Area Filologia Classica"/>
          <p:cNvSpPr txBox="1"/>
          <p:nvPr/>
        </p:nvSpPr>
        <p:spPr>
          <a:xfrm>
            <a:off x="19149381" y="7848600"/>
            <a:ext cx="3625405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b="1" sz="25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Area Filologia Classica</a:t>
            </a:r>
          </a:p>
        </p:txBody>
      </p:sp>
      <p:sp>
        <p:nvSpPr>
          <p:cNvPr id="224" name="Area Letteratura Contemporanea e Comparatistica"/>
          <p:cNvSpPr txBox="1"/>
          <p:nvPr/>
        </p:nvSpPr>
        <p:spPr>
          <a:xfrm>
            <a:off x="10471518" y="7848600"/>
            <a:ext cx="8006998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b="1" sz="25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Area Letteratura Contemporanea e Comparatistica</a:t>
            </a:r>
          </a:p>
        </p:txBody>
      </p:sp>
      <p:sp>
        <p:nvSpPr>
          <p:cNvPr id="225" name="Area Linguistica"/>
          <p:cNvSpPr txBox="1"/>
          <p:nvPr/>
        </p:nvSpPr>
        <p:spPr>
          <a:xfrm>
            <a:off x="12006710" y="9753600"/>
            <a:ext cx="255880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b="1" sz="25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Area Linguistica</a:t>
            </a:r>
          </a:p>
        </p:txBody>
      </p:sp>
      <p:sp>
        <p:nvSpPr>
          <p:cNvPr id="226" name="Area Paleografia, Scienze Bibliografiche e Biblioteconomiche"/>
          <p:cNvSpPr txBox="1"/>
          <p:nvPr/>
        </p:nvSpPr>
        <p:spPr>
          <a:xfrm>
            <a:off x="1315006" y="9753600"/>
            <a:ext cx="955636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b="1" sz="25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Area Paleografia, Scienze Bibliografiche e Biblioteconomiche</a:t>
            </a:r>
          </a:p>
        </p:txBody>
      </p:sp>
      <p:sp>
        <p:nvSpPr>
          <p:cNvPr id="227" name="Rappresentante degli assegnisti: Veronica Bernardi"/>
          <p:cNvSpPr txBox="1"/>
          <p:nvPr/>
        </p:nvSpPr>
        <p:spPr>
          <a:xfrm>
            <a:off x="3670987" y="11581452"/>
            <a:ext cx="7939095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25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Rappresentante degli assegnisti: </a:t>
            </a:r>
            <a:r>
              <a:rPr b="1"/>
              <a:t>Veronica Bernardi</a:t>
            </a:r>
          </a:p>
        </p:txBody>
      </p:sp>
      <p:sp>
        <p:nvSpPr>
          <p:cNvPr id="228" name="Rappresentante dei dottorandi: Francesca Nardi"/>
          <p:cNvSpPr txBox="1"/>
          <p:nvPr/>
        </p:nvSpPr>
        <p:spPr>
          <a:xfrm>
            <a:off x="13968352" y="11581452"/>
            <a:ext cx="762112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25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Rappresentante dei dottorandi: </a:t>
            </a:r>
            <a:r>
              <a:rPr b="1"/>
              <a:t>Francesca Nardi</a:t>
            </a:r>
          </a:p>
        </p:txBody>
      </p:sp>
      <p:sp>
        <p:nvSpPr>
          <p:cNvPr id="229" name="Tutor per le attività di Terza Missione: Lorenzo Sabatino"/>
          <p:cNvSpPr txBox="1"/>
          <p:nvPr/>
        </p:nvSpPr>
        <p:spPr>
          <a:xfrm>
            <a:off x="8307589" y="12783439"/>
            <a:ext cx="8353022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25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Tutor per le attività di Terza Missione: </a:t>
            </a:r>
            <a:r>
              <a:rPr b="1"/>
              <a:t>Lorenzo Sabatino</a:t>
            </a:r>
          </a:p>
        </p:txBody>
      </p:sp>
      <p:pic>
        <p:nvPicPr>
          <p:cNvPr id="230" name="Schermata 2023-01-12 alle 14.46.25.png" descr="Schermata 2023-01-12 alle 14.46.2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957876" y="12762620"/>
            <a:ext cx="4470741" cy="9438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BD2B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ttangolo"/>
          <p:cNvSpPr/>
          <p:nvPr/>
        </p:nvSpPr>
        <p:spPr>
          <a:xfrm>
            <a:off x="15039102" y="-44642"/>
            <a:ext cx="9396539" cy="1380528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3" name="Rettangolo"/>
          <p:cNvSpPr/>
          <p:nvPr/>
        </p:nvSpPr>
        <p:spPr>
          <a:xfrm>
            <a:off x="16652881" y="-44642"/>
            <a:ext cx="7711876" cy="13805284"/>
          </a:xfrm>
          <a:prstGeom prst="rect">
            <a:avLst/>
          </a:prstGeom>
          <a:solidFill>
            <a:srgbClr val="D7D9D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4" name="Rettangolo"/>
          <p:cNvSpPr/>
          <p:nvPr/>
        </p:nvSpPr>
        <p:spPr>
          <a:xfrm>
            <a:off x="18338835" y="-44642"/>
            <a:ext cx="6091309" cy="13805284"/>
          </a:xfrm>
          <a:prstGeom prst="rect">
            <a:avLst/>
          </a:prstGeom>
          <a:solidFill>
            <a:srgbClr val="8B8B8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5" name="Rettangolo"/>
          <p:cNvSpPr/>
          <p:nvPr/>
        </p:nvSpPr>
        <p:spPr>
          <a:xfrm>
            <a:off x="19959403" y="-44642"/>
            <a:ext cx="4470741" cy="13805284"/>
          </a:xfrm>
          <a:prstGeom prst="rect">
            <a:avLst/>
          </a:prstGeom>
          <a:solidFill>
            <a:srgbClr val="1A1A1A">
              <a:alpha val="7501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6" name="La Terza Missione costituisce una nuova missione per gli Atenei universitari, che si affianca, integrandole, alle missioni tradizionali di insegnamento e ricerca"/>
          <p:cNvSpPr txBox="1"/>
          <p:nvPr>
            <p:ph type="body" sz="quarter" idx="1"/>
          </p:nvPr>
        </p:nvSpPr>
        <p:spPr>
          <a:xfrm>
            <a:off x="1203685" y="3648407"/>
            <a:ext cx="9779001" cy="143406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SzTx/>
              <a:buNone/>
            </a:pPr>
            <a:r>
              <a:t>La </a:t>
            </a:r>
            <a:r>
              <a:rPr>
                <a:solidFill>
                  <a:srgbClr val="FFFFFF"/>
                </a:solidFill>
              </a:rPr>
              <a:t>Terza Missione</a:t>
            </a:r>
            <a:r>
              <a:rPr b="1"/>
              <a:t> </a:t>
            </a:r>
            <a:r>
              <a:t>costituisce una nuova missione per gli Atenei universitari, che si affianca, integrandole, alle missioni tradizionali di </a:t>
            </a:r>
            <a:r>
              <a:rPr>
                <a:solidFill>
                  <a:srgbClr val="FFFFFF"/>
                </a:solidFill>
              </a:rPr>
              <a:t>insegnamento</a:t>
            </a:r>
            <a:r>
              <a:rPr b="1"/>
              <a:t> </a:t>
            </a:r>
            <a:r>
              <a:t>e </a:t>
            </a:r>
            <a:r>
              <a:rPr>
                <a:solidFill>
                  <a:srgbClr val="FFFFFF"/>
                </a:solidFill>
              </a:rPr>
              <a:t>ricerca</a:t>
            </a:r>
          </a:p>
        </p:txBody>
      </p:sp>
      <p:pic>
        <p:nvPicPr>
          <p:cNvPr id="237" name="Schermata 2023-01-12 alle 14.46.25.png" descr="Schermata 2023-01-12 alle 14.46.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57876" y="12762620"/>
            <a:ext cx="4470741" cy="943824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Definizione"/>
          <p:cNvSpPr txBox="1"/>
          <p:nvPr>
            <p:ph type="body" idx="21"/>
          </p:nvPr>
        </p:nvSpPr>
        <p:spPr>
          <a:xfrm rot="16200000">
            <a:off x="11025590" y="6887362"/>
            <a:ext cx="9779001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Definizione</a:t>
            </a:r>
          </a:p>
        </p:txBody>
      </p:sp>
      <p:sp>
        <p:nvSpPr>
          <p:cNvPr id="239" name="TERZA MISSIONE"/>
          <p:cNvSpPr txBox="1"/>
          <p:nvPr/>
        </p:nvSpPr>
        <p:spPr>
          <a:xfrm>
            <a:off x="1206496" y="800100"/>
            <a:ext cx="4470742" cy="1868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1170402">
              <a:lnSpc>
                <a:spcPct val="80000"/>
              </a:lnSpc>
              <a:defRPr b="1" spc="-125" sz="6287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TERZA MISSIONE</a:t>
            </a:r>
          </a:p>
        </p:txBody>
      </p:sp>
      <p:sp>
        <p:nvSpPr>
          <p:cNvPr id="240" name="Tipologie"/>
          <p:cNvSpPr txBox="1"/>
          <p:nvPr/>
        </p:nvSpPr>
        <p:spPr>
          <a:xfrm rot="16200000">
            <a:off x="12636191" y="6887362"/>
            <a:ext cx="9779001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825500">
              <a:defRPr b="1" sz="5500">
                <a:solidFill>
                  <a:srgbClr val="929292"/>
                </a:solidFill>
              </a:defRPr>
            </a:lvl1pPr>
          </a:lstStyle>
          <a:p>
            <a:pPr/>
            <a:r>
              <a:t>Tipologie</a:t>
            </a:r>
          </a:p>
        </p:txBody>
      </p:sp>
      <p:sp>
        <p:nvSpPr>
          <p:cNvPr id="241" name="Misurazione impatto"/>
          <p:cNvSpPr txBox="1"/>
          <p:nvPr/>
        </p:nvSpPr>
        <p:spPr>
          <a:xfrm rot="16200000">
            <a:off x="14246792" y="6887362"/>
            <a:ext cx="9779001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825500">
              <a:defRPr b="1" sz="5500"/>
            </a:lvl1pPr>
          </a:lstStyle>
          <a:p>
            <a:pPr/>
            <a:r>
              <a:t>Misurazione impatto</a:t>
            </a:r>
          </a:p>
        </p:txBody>
      </p:sp>
      <p:sp>
        <p:nvSpPr>
          <p:cNvPr id="242" name="La Terza Missione rappresenta, per gli Atenei ed Enti Pubblici di Ricerca, il veicolo di valorizzazione dei risultati della ricerca a beneficio delle Istituzioni, delle Imprese e di gruppi sociali ulteriori rispetto a quelli consolidati, secondo modalità"/>
          <p:cNvSpPr txBox="1"/>
          <p:nvPr/>
        </p:nvSpPr>
        <p:spPr>
          <a:xfrm>
            <a:off x="1203685" y="9522526"/>
            <a:ext cx="9779001" cy="3159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lnSpc>
                <a:spcPct val="90000"/>
              </a:lnSpc>
              <a:defRPr sz="30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La </a:t>
            </a:r>
            <a:r>
              <a:rPr>
                <a:solidFill>
                  <a:srgbClr val="FFFFFF"/>
                </a:solidFill>
              </a:rPr>
              <a:t>Terza Missione</a:t>
            </a:r>
            <a:r>
              <a:t> rappresenta, per gli Atenei ed Enti Pubblici di Ricerca, il veicolo di </a:t>
            </a:r>
            <a:r>
              <a:rPr>
                <a:solidFill>
                  <a:srgbClr val="FFFFFF"/>
                </a:solidFill>
              </a:rPr>
              <a:t>valorizzazione dei risultati della ricerca</a:t>
            </a:r>
            <a:r>
              <a:t> a beneficio delle </a:t>
            </a:r>
            <a:r>
              <a:rPr>
                <a:solidFill>
                  <a:srgbClr val="FFFFFF"/>
                </a:solidFill>
              </a:rPr>
              <a:t>Istituzioni</a:t>
            </a:r>
            <a:r>
              <a:t>, delle </a:t>
            </a:r>
            <a:r>
              <a:rPr>
                <a:solidFill>
                  <a:srgbClr val="FFFFFF"/>
                </a:solidFill>
              </a:rPr>
              <a:t>Imprese </a:t>
            </a:r>
            <a:r>
              <a:t>e di gruppi sociali ulteriori rispetto a quelli consolidati, secondo modalità di interazione dal contenuto e dalla forma variabili, interdipendenti e contestuali</a:t>
            </a:r>
          </a:p>
        </p:txBody>
      </p:sp>
      <p:sp>
        <p:nvSpPr>
          <p:cNvPr id="243" name="La Terza Missione indica l’insieme delle azioni mirate al dialogo e al contatto diretto con la società nella sua interezza, elaborando attività di trasformazione e trasferimento scientifico, tecnologico e culturale delle conoscenze a beneficio della soci"/>
          <p:cNvSpPr txBox="1"/>
          <p:nvPr/>
        </p:nvSpPr>
        <p:spPr>
          <a:xfrm>
            <a:off x="3712345" y="6273183"/>
            <a:ext cx="9779001" cy="2703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r">
              <a:lnSpc>
                <a:spcPct val="90000"/>
              </a:lnSpc>
              <a:defRPr sz="30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La </a:t>
            </a:r>
            <a:r>
              <a:rPr>
                <a:solidFill>
                  <a:srgbClr val="FFFFFF"/>
                </a:solidFill>
              </a:rPr>
              <a:t>Terza Missione</a:t>
            </a:r>
            <a:r>
              <a:t> indica l’insieme delle azioni mirate al dialogo e al contatto diretto con la </a:t>
            </a:r>
            <a:r>
              <a:rPr>
                <a:solidFill>
                  <a:srgbClr val="FFFFFF"/>
                </a:solidFill>
              </a:rPr>
              <a:t>società</a:t>
            </a:r>
            <a:r>
              <a:t> nella sua interezza, elaborando attività di </a:t>
            </a:r>
            <a:r>
              <a:rPr>
                <a:solidFill>
                  <a:srgbClr val="FFFFFF"/>
                </a:solidFill>
              </a:rPr>
              <a:t>trasformazione e trasferimento scientifico, tecnologico e culturale delle conoscenze</a:t>
            </a:r>
            <a:r>
              <a:rPr b="1"/>
              <a:t> </a:t>
            </a:r>
            <a:r>
              <a:t>a beneficio della società civile e dell’imprenditorialità</a:t>
            </a:r>
          </a:p>
        </p:txBody>
      </p:sp>
      <p:sp>
        <p:nvSpPr>
          <p:cNvPr id="244" name="Linea"/>
          <p:cNvSpPr/>
          <p:nvPr/>
        </p:nvSpPr>
        <p:spPr>
          <a:xfrm flipV="1">
            <a:off x="6093185" y="800099"/>
            <a:ext cx="1" cy="1868494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BD2B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Schermata 2023-01-12 alle 15.45.01.png" descr="Schermata 2023-01-12 alle 15.45.01.png"/>
          <p:cNvPicPr>
            <a:picLocks noChangeAspect="1"/>
          </p:cNvPicPr>
          <p:nvPr/>
        </p:nvPicPr>
        <p:blipFill>
          <a:blip r:embed="rId2">
            <a:extLst/>
          </a:blip>
          <a:srcRect l="6496" t="6488" r="6255" b="1106"/>
          <a:stretch>
            <a:fillRect/>
          </a:stretch>
        </p:blipFill>
        <p:spPr>
          <a:xfrm>
            <a:off x="1714398" y="5016479"/>
            <a:ext cx="638674" cy="636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8" h="21546" fill="norm" stroke="1" extrusionOk="0">
                <a:moveTo>
                  <a:pt x="10909" y="1"/>
                </a:moveTo>
                <a:cubicBezTo>
                  <a:pt x="7522" y="-28"/>
                  <a:pt x="4141" y="844"/>
                  <a:pt x="2385" y="2633"/>
                </a:cubicBezTo>
                <a:cubicBezTo>
                  <a:pt x="751" y="4299"/>
                  <a:pt x="337" y="5555"/>
                  <a:pt x="83" y="9631"/>
                </a:cubicBezTo>
                <a:cubicBezTo>
                  <a:pt x="-302" y="15786"/>
                  <a:pt x="534" y="17456"/>
                  <a:pt x="5138" y="19812"/>
                </a:cubicBezTo>
                <a:cubicBezTo>
                  <a:pt x="7366" y="20952"/>
                  <a:pt x="8826" y="21518"/>
                  <a:pt x="10207" y="21545"/>
                </a:cubicBezTo>
                <a:cubicBezTo>
                  <a:pt x="11589" y="21572"/>
                  <a:pt x="12884" y="21061"/>
                  <a:pt x="14786" y="20000"/>
                </a:cubicBezTo>
                <a:cubicBezTo>
                  <a:pt x="19208" y="17536"/>
                  <a:pt x="21298" y="13942"/>
                  <a:pt x="21298" y="8825"/>
                </a:cubicBezTo>
                <a:cubicBezTo>
                  <a:pt x="21298" y="5439"/>
                  <a:pt x="20955" y="4279"/>
                  <a:pt x="19485" y="2781"/>
                </a:cubicBezTo>
                <a:cubicBezTo>
                  <a:pt x="17700" y="962"/>
                  <a:pt x="14296" y="29"/>
                  <a:pt x="10909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47" name="TERZA MISSIONE"/>
          <p:cNvSpPr txBox="1"/>
          <p:nvPr/>
        </p:nvSpPr>
        <p:spPr>
          <a:xfrm>
            <a:off x="1206496" y="800100"/>
            <a:ext cx="4470742" cy="1868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1170402">
              <a:lnSpc>
                <a:spcPct val="80000"/>
              </a:lnSpc>
              <a:defRPr b="1" spc="-125" sz="6287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TERZA MISSIONE</a:t>
            </a:r>
          </a:p>
        </p:txBody>
      </p:sp>
      <p:grpSp>
        <p:nvGrpSpPr>
          <p:cNvPr id="254" name="Raggruppa"/>
          <p:cNvGrpSpPr/>
          <p:nvPr/>
        </p:nvGrpSpPr>
        <p:grpSpPr>
          <a:xfrm>
            <a:off x="16652881" y="-44642"/>
            <a:ext cx="7777263" cy="13805284"/>
            <a:chOff x="0" y="0"/>
            <a:chExt cx="7777262" cy="13805282"/>
          </a:xfrm>
        </p:grpSpPr>
        <p:sp>
          <p:nvSpPr>
            <p:cNvPr id="248" name="Rettangolo"/>
            <p:cNvSpPr/>
            <p:nvPr/>
          </p:nvSpPr>
          <p:spPr>
            <a:xfrm>
              <a:off x="0" y="0"/>
              <a:ext cx="7711876" cy="13805283"/>
            </a:xfrm>
            <a:prstGeom prst="rect">
              <a:avLst/>
            </a:prstGeom>
            <a:solidFill>
              <a:srgbClr val="D7D9D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49" name="Rettangolo"/>
            <p:cNvSpPr/>
            <p:nvPr/>
          </p:nvSpPr>
          <p:spPr>
            <a:xfrm>
              <a:off x="1685954" y="0"/>
              <a:ext cx="6091309" cy="13805283"/>
            </a:xfrm>
            <a:prstGeom prst="rect">
              <a:avLst/>
            </a:prstGeom>
            <a:solidFill>
              <a:srgbClr val="8B8B8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50" name="Rettangolo"/>
            <p:cNvSpPr/>
            <p:nvPr/>
          </p:nvSpPr>
          <p:spPr>
            <a:xfrm>
              <a:off x="3306522" y="0"/>
              <a:ext cx="4470741" cy="13805283"/>
            </a:xfrm>
            <a:prstGeom prst="rect">
              <a:avLst/>
            </a:prstGeom>
            <a:solidFill>
              <a:srgbClr val="1A1A1A">
                <a:alpha val="7501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51" name="Tipologie"/>
            <p:cNvSpPr txBox="1"/>
            <p:nvPr/>
          </p:nvSpPr>
          <p:spPr>
            <a:xfrm rot="16200000">
              <a:off x="-4018892" y="6932004"/>
              <a:ext cx="9779001" cy="9347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rmAutofit fontScale="100000" lnSpcReduction="0"/>
            </a:bodyPr>
            <a:lstStyle>
              <a:lvl1pPr algn="l" defTabSz="825500">
                <a:defRPr b="1" sz="5500">
                  <a:solidFill>
                    <a:srgbClr val="000000"/>
                  </a:solidFill>
                </a:defRPr>
              </a:lvl1pPr>
            </a:lstStyle>
            <a:p>
              <a:pPr/>
              <a:r>
                <a:t>Tipologie</a:t>
              </a:r>
            </a:p>
          </p:txBody>
        </p:sp>
        <p:pic>
          <p:nvPicPr>
            <p:cNvPr id="252" name="Schermata 2023-01-12 alle 14.46.25.png" descr="Schermata 2023-01-12 alle 14.46.25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3304995" y="12807262"/>
              <a:ext cx="4470741" cy="9438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3" name="Misurazione impatto"/>
            <p:cNvSpPr txBox="1"/>
            <p:nvPr/>
          </p:nvSpPr>
          <p:spPr>
            <a:xfrm rot="16200000">
              <a:off x="-2406089" y="6932004"/>
              <a:ext cx="9779001" cy="9347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rmAutofit fontScale="100000" lnSpcReduction="0"/>
            </a:bodyPr>
            <a:lstStyle>
              <a:lvl1pPr algn="l" defTabSz="825500">
                <a:defRPr b="1" sz="5500"/>
              </a:lvl1pPr>
            </a:lstStyle>
            <a:p>
              <a:pPr/>
              <a:r>
                <a:t>Misurazione impatto</a:t>
              </a:r>
            </a:p>
          </p:txBody>
        </p:sp>
      </p:grpSp>
      <p:pic>
        <p:nvPicPr>
          <p:cNvPr id="255" name="Schermata 2023-01-12 alle 15.45.01.png" descr="Schermata 2023-01-12 alle 15.45.01.png"/>
          <p:cNvPicPr>
            <a:picLocks noChangeAspect="1"/>
          </p:cNvPicPr>
          <p:nvPr/>
        </p:nvPicPr>
        <p:blipFill>
          <a:blip r:embed="rId2">
            <a:extLst/>
          </a:blip>
          <a:srcRect l="6496" t="6488" r="6255" b="1106"/>
          <a:stretch>
            <a:fillRect/>
          </a:stretch>
        </p:blipFill>
        <p:spPr>
          <a:xfrm>
            <a:off x="1206398" y="3238479"/>
            <a:ext cx="638674" cy="636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8" h="21546" fill="norm" stroke="1" extrusionOk="0">
                <a:moveTo>
                  <a:pt x="10909" y="1"/>
                </a:moveTo>
                <a:cubicBezTo>
                  <a:pt x="7522" y="-28"/>
                  <a:pt x="4141" y="844"/>
                  <a:pt x="2385" y="2633"/>
                </a:cubicBezTo>
                <a:cubicBezTo>
                  <a:pt x="751" y="4299"/>
                  <a:pt x="337" y="5555"/>
                  <a:pt x="83" y="9631"/>
                </a:cubicBezTo>
                <a:cubicBezTo>
                  <a:pt x="-302" y="15786"/>
                  <a:pt x="534" y="17456"/>
                  <a:pt x="5138" y="19812"/>
                </a:cubicBezTo>
                <a:cubicBezTo>
                  <a:pt x="7366" y="20952"/>
                  <a:pt x="8826" y="21518"/>
                  <a:pt x="10207" y="21545"/>
                </a:cubicBezTo>
                <a:cubicBezTo>
                  <a:pt x="11589" y="21572"/>
                  <a:pt x="12884" y="21061"/>
                  <a:pt x="14786" y="20000"/>
                </a:cubicBezTo>
                <a:cubicBezTo>
                  <a:pt x="19208" y="17536"/>
                  <a:pt x="21298" y="13942"/>
                  <a:pt x="21298" y="8825"/>
                </a:cubicBezTo>
                <a:cubicBezTo>
                  <a:pt x="21298" y="5439"/>
                  <a:pt x="20955" y="4279"/>
                  <a:pt x="19485" y="2781"/>
                </a:cubicBezTo>
                <a:cubicBezTo>
                  <a:pt x="17700" y="962"/>
                  <a:pt x="14296" y="29"/>
                  <a:pt x="10909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56" name="Valorizzazione della proprietà intellettuale o industriale"/>
          <p:cNvSpPr txBox="1"/>
          <p:nvPr/>
        </p:nvSpPr>
        <p:spPr>
          <a:xfrm>
            <a:off x="1947991" y="3258348"/>
            <a:ext cx="10757100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Valorizzazione della proprietà intellettuale o industriale</a:t>
            </a:r>
          </a:p>
        </p:txBody>
      </p:sp>
      <p:pic>
        <p:nvPicPr>
          <p:cNvPr id="257" name="Schermata 2023-01-12 alle 15.45.01.png" descr="Schermata 2023-01-12 alle 15.45.01.png"/>
          <p:cNvPicPr>
            <a:picLocks noChangeAspect="1"/>
          </p:cNvPicPr>
          <p:nvPr/>
        </p:nvPicPr>
        <p:blipFill>
          <a:blip r:embed="rId2">
            <a:extLst/>
          </a:blip>
          <a:srcRect l="6496" t="6488" r="6255" b="1106"/>
          <a:stretch>
            <a:fillRect/>
          </a:stretch>
        </p:blipFill>
        <p:spPr>
          <a:xfrm>
            <a:off x="1466031" y="4127479"/>
            <a:ext cx="638674" cy="636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8" h="21546" fill="norm" stroke="1" extrusionOk="0">
                <a:moveTo>
                  <a:pt x="10909" y="1"/>
                </a:moveTo>
                <a:cubicBezTo>
                  <a:pt x="7522" y="-28"/>
                  <a:pt x="4141" y="844"/>
                  <a:pt x="2385" y="2633"/>
                </a:cubicBezTo>
                <a:cubicBezTo>
                  <a:pt x="751" y="4299"/>
                  <a:pt x="337" y="5555"/>
                  <a:pt x="83" y="9631"/>
                </a:cubicBezTo>
                <a:cubicBezTo>
                  <a:pt x="-302" y="15786"/>
                  <a:pt x="534" y="17456"/>
                  <a:pt x="5138" y="19812"/>
                </a:cubicBezTo>
                <a:cubicBezTo>
                  <a:pt x="7366" y="20952"/>
                  <a:pt x="8826" y="21518"/>
                  <a:pt x="10207" y="21545"/>
                </a:cubicBezTo>
                <a:cubicBezTo>
                  <a:pt x="11589" y="21572"/>
                  <a:pt x="12884" y="21061"/>
                  <a:pt x="14786" y="20000"/>
                </a:cubicBezTo>
                <a:cubicBezTo>
                  <a:pt x="19208" y="17536"/>
                  <a:pt x="21298" y="13942"/>
                  <a:pt x="21298" y="8825"/>
                </a:cubicBezTo>
                <a:cubicBezTo>
                  <a:pt x="21298" y="5439"/>
                  <a:pt x="20955" y="4279"/>
                  <a:pt x="19485" y="2781"/>
                </a:cubicBezTo>
                <a:cubicBezTo>
                  <a:pt x="17700" y="962"/>
                  <a:pt x="14296" y="29"/>
                  <a:pt x="10909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58" name="Imprenditorialità accademica"/>
          <p:cNvSpPr txBox="1"/>
          <p:nvPr/>
        </p:nvSpPr>
        <p:spPr>
          <a:xfrm>
            <a:off x="2177055" y="4147348"/>
            <a:ext cx="6059290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Imprenditorialità accademica</a:t>
            </a:r>
          </a:p>
        </p:txBody>
      </p:sp>
      <p:sp>
        <p:nvSpPr>
          <p:cNvPr id="259" name="Strutture di intermediazione e trasferimento tecnologico"/>
          <p:cNvSpPr txBox="1"/>
          <p:nvPr/>
        </p:nvSpPr>
        <p:spPr>
          <a:xfrm>
            <a:off x="2452885" y="5036348"/>
            <a:ext cx="11094443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Strutture di intermediazione e trasferimento tecnologico</a:t>
            </a:r>
          </a:p>
        </p:txBody>
      </p:sp>
      <p:pic>
        <p:nvPicPr>
          <p:cNvPr id="260" name="Schermata 2023-01-12 alle 15.45.01.png" descr="Schermata 2023-01-12 alle 15.45.01.png"/>
          <p:cNvPicPr>
            <a:picLocks noChangeAspect="1"/>
          </p:cNvPicPr>
          <p:nvPr/>
        </p:nvPicPr>
        <p:blipFill>
          <a:blip r:embed="rId2">
            <a:extLst/>
          </a:blip>
          <a:srcRect l="6496" t="6488" r="6255" b="1106"/>
          <a:stretch>
            <a:fillRect/>
          </a:stretch>
        </p:blipFill>
        <p:spPr>
          <a:xfrm>
            <a:off x="2222398" y="6794479"/>
            <a:ext cx="638674" cy="636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8" h="21546" fill="norm" stroke="1" extrusionOk="0">
                <a:moveTo>
                  <a:pt x="10909" y="1"/>
                </a:moveTo>
                <a:cubicBezTo>
                  <a:pt x="7522" y="-28"/>
                  <a:pt x="4141" y="844"/>
                  <a:pt x="2385" y="2633"/>
                </a:cubicBezTo>
                <a:cubicBezTo>
                  <a:pt x="751" y="4299"/>
                  <a:pt x="337" y="5555"/>
                  <a:pt x="83" y="9631"/>
                </a:cubicBezTo>
                <a:cubicBezTo>
                  <a:pt x="-302" y="15786"/>
                  <a:pt x="534" y="17456"/>
                  <a:pt x="5138" y="19812"/>
                </a:cubicBezTo>
                <a:cubicBezTo>
                  <a:pt x="7366" y="20952"/>
                  <a:pt x="8826" y="21518"/>
                  <a:pt x="10207" y="21545"/>
                </a:cubicBezTo>
                <a:cubicBezTo>
                  <a:pt x="11589" y="21572"/>
                  <a:pt x="12884" y="21061"/>
                  <a:pt x="14786" y="20000"/>
                </a:cubicBezTo>
                <a:cubicBezTo>
                  <a:pt x="19208" y="17536"/>
                  <a:pt x="21298" y="13942"/>
                  <a:pt x="21298" y="8825"/>
                </a:cubicBezTo>
                <a:cubicBezTo>
                  <a:pt x="21298" y="5439"/>
                  <a:pt x="20955" y="4279"/>
                  <a:pt x="19485" y="2781"/>
                </a:cubicBezTo>
                <a:cubicBezTo>
                  <a:pt x="17700" y="962"/>
                  <a:pt x="14296" y="29"/>
                  <a:pt x="10909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61" name="Schermata 2023-01-12 alle 15.45.01.png" descr="Schermata 2023-01-12 alle 15.45.01.png"/>
          <p:cNvPicPr>
            <a:picLocks noChangeAspect="1"/>
          </p:cNvPicPr>
          <p:nvPr/>
        </p:nvPicPr>
        <p:blipFill>
          <a:blip r:embed="rId2">
            <a:extLst/>
          </a:blip>
          <a:srcRect l="6496" t="6488" r="6255" b="1106"/>
          <a:stretch>
            <a:fillRect/>
          </a:stretch>
        </p:blipFill>
        <p:spPr>
          <a:xfrm>
            <a:off x="1968398" y="5905479"/>
            <a:ext cx="638674" cy="636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8" h="21546" fill="norm" stroke="1" extrusionOk="0">
                <a:moveTo>
                  <a:pt x="10909" y="1"/>
                </a:moveTo>
                <a:cubicBezTo>
                  <a:pt x="7522" y="-28"/>
                  <a:pt x="4141" y="844"/>
                  <a:pt x="2385" y="2633"/>
                </a:cubicBezTo>
                <a:cubicBezTo>
                  <a:pt x="751" y="4299"/>
                  <a:pt x="337" y="5555"/>
                  <a:pt x="83" y="9631"/>
                </a:cubicBezTo>
                <a:cubicBezTo>
                  <a:pt x="-302" y="15786"/>
                  <a:pt x="534" y="17456"/>
                  <a:pt x="5138" y="19812"/>
                </a:cubicBezTo>
                <a:cubicBezTo>
                  <a:pt x="7366" y="20952"/>
                  <a:pt x="8826" y="21518"/>
                  <a:pt x="10207" y="21545"/>
                </a:cubicBezTo>
                <a:cubicBezTo>
                  <a:pt x="11589" y="21572"/>
                  <a:pt x="12884" y="21061"/>
                  <a:pt x="14786" y="20000"/>
                </a:cubicBezTo>
                <a:cubicBezTo>
                  <a:pt x="19208" y="17536"/>
                  <a:pt x="21298" y="13942"/>
                  <a:pt x="21298" y="8825"/>
                </a:cubicBezTo>
                <a:cubicBezTo>
                  <a:pt x="21298" y="5439"/>
                  <a:pt x="20955" y="4279"/>
                  <a:pt x="19485" y="2781"/>
                </a:cubicBezTo>
                <a:cubicBezTo>
                  <a:pt x="17700" y="962"/>
                  <a:pt x="14296" y="29"/>
                  <a:pt x="10909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62" name="Produzione e gestione di beni artistici e culturali"/>
          <p:cNvSpPr txBox="1"/>
          <p:nvPr/>
        </p:nvSpPr>
        <p:spPr>
          <a:xfrm>
            <a:off x="2820125" y="5925348"/>
            <a:ext cx="9416455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Produzione e gestione di beni artistici e culturali</a:t>
            </a:r>
          </a:p>
        </p:txBody>
      </p:sp>
      <p:sp>
        <p:nvSpPr>
          <p:cNvPr id="263" name="Sperimentazione clinica e iniziative di tutela della salute"/>
          <p:cNvSpPr txBox="1"/>
          <p:nvPr/>
        </p:nvSpPr>
        <p:spPr>
          <a:xfrm>
            <a:off x="3123317" y="6849675"/>
            <a:ext cx="11053763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Sperimentazione clinica e iniziative di tutela della salute</a:t>
            </a:r>
          </a:p>
        </p:txBody>
      </p:sp>
      <p:sp>
        <p:nvSpPr>
          <p:cNvPr id="264" name="Formazione permanente e didattica aperta"/>
          <p:cNvSpPr txBox="1"/>
          <p:nvPr/>
        </p:nvSpPr>
        <p:spPr>
          <a:xfrm>
            <a:off x="1870145" y="8624917"/>
            <a:ext cx="8781059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Formazione permanente e didattica aperta</a:t>
            </a:r>
          </a:p>
        </p:txBody>
      </p:sp>
      <p:sp>
        <p:nvSpPr>
          <p:cNvPr id="265" name="Attività di Public Engagement"/>
          <p:cNvSpPr txBox="1"/>
          <p:nvPr/>
        </p:nvSpPr>
        <p:spPr>
          <a:xfrm>
            <a:off x="2158000" y="9513917"/>
            <a:ext cx="5900937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Attività di Public Engagement</a:t>
            </a:r>
          </a:p>
        </p:txBody>
      </p:sp>
      <p:sp>
        <p:nvSpPr>
          <p:cNvPr id="266" name="Produzione di beni pubblici di natura sociale e politiche per l’inclusione"/>
          <p:cNvSpPr txBox="1"/>
          <p:nvPr/>
        </p:nvSpPr>
        <p:spPr>
          <a:xfrm>
            <a:off x="2443696" y="10402917"/>
            <a:ext cx="14090850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Produzione di beni pubblici di natura sociale e politiche per l’inclusione</a:t>
            </a:r>
          </a:p>
        </p:txBody>
      </p:sp>
      <p:sp>
        <p:nvSpPr>
          <p:cNvPr id="267" name="Strumenti innovativi a sostegno dell’Open Science"/>
          <p:cNvSpPr txBox="1"/>
          <p:nvPr/>
        </p:nvSpPr>
        <p:spPr>
          <a:xfrm>
            <a:off x="2673665" y="11291917"/>
            <a:ext cx="9994702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Strumenti innovativi a sostegno dell’Open Science</a:t>
            </a:r>
          </a:p>
        </p:txBody>
      </p:sp>
      <p:sp>
        <p:nvSpPr>
          <p:cNvPr id="268" name="Attività dell’Agenda ONU 2030 e degli Obiettivi di Sviluppo Sostenibile"/>
          <p:cNvSpPr txBox="1"/>
          <p:nvPr/>
        </p:nvSpPr>
        <p:spPr>
          <a:xfrm>
            <a:off x="2885399" y="12180917"/>
            <a:ext cx="13778310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Attività dell’Agenda ONU 2030 e degli Obiettivi di Sviluppo Sostenibile</a:t>
            </a:r>
          </a:p>
        </p:txBody>
      </p:sp>
      <p:pic>
        <p:nvPicPr>
          <p:cNvPr id="269" name="Schermata 2023-01-12 alle 15.45.01.png" descr="Schermata 2023-01-12 alle 15.45.01.png"/>
          <p:cNvPicPr>
            <a:picLocks noChangeAspect="1"/>
          </p:cNvPicPr>
          <p:nvPr/>
        </p:nvPicPr>
        <p:blipFill>
          <a:blip r:embed="rId2">
            <a:extLst/>
          </a:blip>
          <a:srcRect l="6496" t="6488" r="6255" b="1106"/>
          <a:stretch>
            <a:fillRect/>
          </a:stretch>
        </p:blipFill>
        <p:spPr>
          <a:xfrm>
            <a:off x="1720031" y="10383048"/>
            <a:ext cx="638674" cy="636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8" h="21546" fill="norm" stroke="1" extrusionOk="0">
                <a:moveTo>
                  <a:pt x="10909" y="1"/>
                </a:moveTo>
                <a:cubicBezTo>
                  <a:pt x="7522" y="-28"/>
                  <a:pt x="4141" y="844"/>
                  <a:pt x="2385" y="2633"/>
                </a:cubicBezTo>
                <a:cubicBezTo>
                  <a:pt x="751" y="4299"/>
                  <a:pt x="337" y="5555"/>
                  <a:pt x="83" y="9631"/>
                </a:cubicBezTo>
                <a:cubicBezTo>
                  <a:pt x="-302" y="15786"/>
                  <a:pt x="534" y="17456"/>
                  <a:pt x="5138" y="19812"/>
                </a:cubicBezTo>
                <a:cubicBezTo>
                  <a:pt x="7366" y="20952"/>
                  <a:pt x="8826" y="21518"/>
                  <a:pt x="10207" y="21545"/>
                </a:cubicBezTo>
                <a:cubicBezTo>
                  <a:pt x="11589" y="21572"/>
                  <a:pt x="12884" y="21061"/>
                  <a:pt x="14786" y="20000"/>
                </a:cubicBezTo>
                <a:cubicBezTo>
                  <a:pt x="19208" y="17536"/>
                  <a:pt x="21298" y="13942"/>
                  <a:pt x="21298" y="8825"/>
                </a:cubicBezTo>
                <a:cubicBezTo>
                  <a:pt x="21298" y="5439"/>
                  <a:pt x="20955" y="4279"/>
                  <a:pt x="19485" y="2781"/>
                </a:cubicBezTo>
                <a:cubicBezTo>
                  <a:pt x="17700" y="962"/>
                  <a:pt x="14296" y="29"/>
                  <a:pt x="10909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0" name="Schermata 2023-01-12 alle 15.45.01.png" descr="Schermata 2023-01-12 alle 15.45.01.png"/>
          <p:cNvPicPr>
            <a:picLocks noChangeAspect="1"/>
          </p:cNvPicPr>
          <p:nvPr/>
        </p:nvPicPr>
        <p:blipFill>
          <a:blip r:embed="rId2">
            <a:extLst/>
          </a:blip>
          <a:srcRect l="6496" t="6488" r="6255" b="1106"/>
          <a:stretch>
            <a:fillRect/>
          </a:stretch>
        </p:blipFill>
        <p:spPr>
          <a:xfrm>
            <a:off x="1212031" y="8605048"/>
            <a:ext cx="638674" cy="636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8" h="21546" fill="norm" stroke="1" extrusionOk="0">
                <a:moveTo>
                  <a:pt x="10909" y="1"/>
                </a:moveTo>
                <a:cubicBezTo>
                  <a:pt x="7522" y="-28"/>
                  <a:pt x="4141" y="844"/>
                  <a:pt x="2385" y="2633"/>
                </a:cubicBezTo>
                <a:cubicBezTo>
                  <a:pt x="751" y="4299"/>
                  <a:pt x="337" y="5555"/>
                  <a:pt x="83" y="9631"/>
                </a:cubicBezTo>
                <a:cubicBezTo>
                  <a:pt x="-302" y="15786"/>
                  <a:pt x="534" y="17456"/>
                  <a:pt x="5138" y="19812"/>
                </a:cubicBezTo>
                <a:cubicBezTo>
                  <a:pt x="7366" y="20952"/>
                  <a:pt x="8826" y="21518"/>
                  <a:pt x="10207" y="21545"/>
                </a:cubicBezTo>
                <a:cubicBezTo>
                  <a:pt x="11589" y="21572"/>
                  <a:pt x="12884" y="21061"/>
                  <a:pt x="14786" y="20000"/>
                </a:cubicBezTo>
                <a:cubicBezTo>
                  <a:pt x="19208" y="17536"/>
                  <a:pt x="21298" y="13942"/>
                  <a:pt x="21298" y="8825"/>
                </a:cubicBezTo>
                <a:cubicBezTo>
                  <a:pt x="21298" y="5439"/>
                  <a:pt x="20955" y="4279"/>
                  <a:pt x="19485" y="2781"/>
                </a:cubicBezTo>
                <a:cubicBezTo>
                  <a:pt x="17700" y="962"/>
                  <a:pt x="14296" y="29"/>
                  <a:pt x="10909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1" name="Schermata 2023-01-12 alle 15.45.01.png" descr="Schermata 2023-01-12 alle 15.45.01.png"/>
          <p:cNvPicPr>
            <a:picLocks noChangeAspect="1"/>
          </p:cNvPicPr>
          <p:nvPr/>
        </p:nvPicPr>
        <p:blipFill>
          <a:blip r:embed="rId2">
            <a:extLst/>
          </a:blip>
          <a:srcRect l="6496" t="6488" r="6255" b="1106"/>
          <a:stretch>
            <a:fillRect/>
          </a:stretch>
        </p:blipFill>
        <p:spPr>
          <a:xfrm>
            <a:off x="1471664" y="9494048"/>
            <a:ext cx="638674" cy="636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8" h="21546" fill="norm" stroke="1" extrusionOk="0">
                <a:moveTo>
                  <a:pt x="10909" y="1"/>
                </a:moveTo>
                <a:cubicBezTo>
                  <a:pt x="7522" y="-28"/>
                  <a:pt x="4141" y="844"/>
                  <a:pt x="2385" y="2633"/>
                </a:cubicBezTo>
                <a:cubicBezTo>
                  <a:pt x="751" y="4299"/>
                  <a:pt x="337" y="5555"/>
                  <a:pt x="83" y="9631"/>
                </a:cubicBezTo>
                <a:cubicBezTo>
                  <a:pt x="-302" y="15786"/>
                  <a:pt x="534" y="17456"/>
                  <a:pt x="5138" y="19812"/>
                </a:cubicBezTo>
                <a:cubicBezTo>
                  <a:pt x="7366" y="20952"/>
                  <a:pt x="8826" y="21518"/>
                  <a:pt x="10207" y="21545"/>
                </a:cubicBezTo>
                <a:cubicBezTo>
                  <a:pt x="11589" y="21572"/>
                  <a:pt x="12884" y="21061"/>
                  <a:pt x="14786" y="20000"/>
                </a:cubicBezTo>
                <a:cubicBezTo>
                  <a:pt x="19208" y="17536"/>
                  <a:pt x="21298" y="13942"/>
                  <a:pt x="21298" y="8825"/>
                </a:cubicBezTo>
                <a:cubicBezTo>
                  <a:pt x="21298" y="5439"/>
                  <a:pt x="20955" y="4279"/>
                  <a:pt x="19485" y="2781"/>
                </a:cubicBezTo>
                <a:cubicBezTo>
                  <a:pt x="17700" y="962"/>
                  <a:pt x="14296" y="29"/>
                  <a:pt x="10909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2" name="Schermata 2023-01-12 alle 15.45.01.png" descr="Schermata 2023-01-12 alle 15.45.01.png"/>
          <p:cNvPicPr>
            <a:picLocks noChangeAspect="1"/>
          </p:cNvPicPr>
          <p:nvPr/>
        </p:nvPicPr>
        <p:blipFill>
          <a:blip r:embed="rId2">
            <a:extLst/>
          </a:blip>
          <a:srcRect l="6496" t="6488" r="6255" b="1106"/>
          <a:stretch>
            <a:fillRect/>
          </a:stretch>
        </p:blipFill>
        <p:spPr>
          <a:xfrm>
            <a:off x="2228031" y="12161048"/>
            <a:ext cx="638674" cy="636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8" h="21546" fill="norm" stroke="1" extrusionOk="0">
                <a:moveTo>
                  <a:pt x="10909" y="1"/>
                </a:moveTo>
                <a:cubicBezTo>
                  <a:pt x="7522" y="-28"/>
                  <a:pt x="4141" y="844"/>
                  <a:pt x="2385" y="2633"/>
                </a:cubicBezTo>
                <a:cubicBezTo>
                  <a:pt x="751" y="4299"/>
                  <a:pt x="337" y="5555"/>
                  <a:pt x="83" y="9631"/>
                </a:cubicBezTo>
                <a:cubicBezTo>
                  <a:pt x="-302" y="15786"/>
                  <a:pt x="534" y="17456"/>
                  <a:pt x="5138" y="19812"/>
                </a:cubicBezTo>
                <a:cubicBezTo>
                  <a:pt x="7366" y="20952"/>
                  <a:pt x="8826" y="21518"/>
                  <a:pt x="10207" y="21545"/>
                </a:cubicBezTo>
                <a:cubicBezTo>
                  <a:pt x="11589" y="21572"/>
                  <a:pt x="12884" y="21061"/>
                  <a:pt x="14786" y="20000"/>
                </a:cubicBezTo>
                <a:cubicBezTo>
                  <a:pt x="19208" y="17536"/>
                  <a:pt x="21298" y="13942"/>
                  <a:pt x="21298" y="8825"/>
                </a:cubicBezTo>
                <a:cubicBezTo>
                  <a:pt x="21298" y="5439"/>
                  <a:pt x="20955" y="4279"/>
                  <a:pt x="19485" y="2781"/>
                </a:cubicBezTo>
                <a:cubicBezTo>
                  <a:pt x="17700" y="962"/>
                  <a:pt x="14296" y="29"/>
                  <a:pt x="10909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3" name="Schermata 2023-01-12 alle 15.45.01.png" descr="Schermata 2023-01-12 alle 15.45.01.png"/>
          <p:cNvPicPr>
            <a:picLocks noChangeAspect="1"/>
          </p:cNvPicPr>
          <p:nvPr/>
        </p:nvPicPr>
        <p:blipFill>
          <a:blip r:embed="rId2">
            <a:extLst/>
          </a:blip>
          <a:srcRect l="6496" t="6488" r="6255" b="1106"/>
          <a:stretch>
            <a:fillRect/>
          </a:stretch>
        </p:blipFill>
        <p:spPr>
          <a:xfrm>
            <a:off x="1974031" y="11272048"/>
            <a:ext cx="638674" cy="636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8" h="21546" fill="norm" stroke="1" extrusionOk="0">
                <a:moveTo>
                  <a:pt x="10909" y="1"/>
                </a:moveTo>
                <a:cubicBezTo>
                  <a:pt x="7522" y="-28"/>
                  <a:pt x="4141" y="844"/>
                  <a:pt x="2385" y="2633"/>
                </a:cubicBezTo>
                <a:cubicBezTo>
                  <a:pt x="751" y="4299"/>
                  <a:pt x="337" y="5555"/>
                  <a:pt x="83" y="9631"/>
                </a:cubicBezTo>
                <a:cubicBezTo>
                  <a:pt x="-302" y="15786"/>
                  <a:pt x="534" y="17456"/>
                  <a:pt x="5138" y="19812"/>
                </a:cubicBezTo>
                <a:cubicBezTo>
                  <a:pt x="7366" y="20952"/>
                  <a:pt x="8826" y="21518"/>
                  <a:pt x="10207" y="21545"/>
                </a:cubicBezTo>
                <a:cubicBezTo>
                  <a:pt x="11589" y="21572"/>
                  <a:pt x="12884" y="21061"/>
                  <a:pt x="14786" y="20000"/>
                </a:cubicBezTo>
                <a:cubicBezTo>
                  <a:pt x="19208" y="17536"/>
                  <a:pt x="21298" y="13942"/>
                  <a:pt x="21298" y="8825"/>
                </a:cubicBezTo>
                <a:cubicBezTo>
                  <a:pt x="21298" y="5439"/>
                  <a:pt x="20955" y="4279"/>
                  <a:pt x="19485" y="2781"/>
                </a:cubicBezTo>
                <a:cubicBezTo>
                  <a:pt x="17700" y="962"/>
                  <a:pt x="14296" y="29"/>
                  <a:pt x="10909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74" name="a"/>
          <p:cNvSpPr txBox="1"/>
          <p:nvPr/>
        </p:nvSpPr>
        <p:spPr>
          <a:xfrm>
            <a:off x="1333296" y="3252817"/>
            <a:ext cx="374564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30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275" name="b"/>
          <p:cNvSpPr txBox="1"/>
          <p:nvPr/>
        </p:nvSpPr>
        <p:spPr>
          <a:xfrm>
            <a:off x="1618829" y="4127479"/>
            <a:ext cx="374192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30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276" name="c"/>
          <p:cNvSpPr txBox="1"/>
          <p:nvPr/>
        </p:nvSpPr>
        <p:spPr>
          <a:xfrm>
            <a:off x="1853336" y="5002142"/>
            <a:ext cx="360798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30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277" name="d"/>
          <p:cNvSpPr txBox="1"/>
          <p:nvPr/>
        </p:nvSpPr>
        <p:spPr>
          <a:xfrm>
            <a:off x="2106272" y="5905479"/>
            <a:ext cx="375308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30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d</a:t>
            </a:r>
          </a:p>
        </p:txBody>
      </p:sp>
      <p:sp>
        <p:nvSpPr>
          <p:cNvPr id="278" name="e"/>
          <p:cNvSpPr txBox="1"/>
          <p:nvPr/>
        </p:nvSpPr>
        <p:spPr>
          <a:xfrm>
            <a:off x="2360778" y="6798890"/>
            <a:ext cx="361914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30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e</a:t>
            </a:r>
          </a:p>
        </p:txBody>
      </p:sp>
      <p:sp>
        <p:nvSpPr>
          <p:cNvPr id="279" name="f"/>
          <p:cNvSpPr txBox="1"/>
          <p:nvPr/>
        </p:nvSpPr>
        <p:spPr>
          <a:xfrm>
            <a:off x="1408774" y="8624917"/>
            <a:ext cx="233922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30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f</a:t>
            </a:r>
          </a:p>
        </p:txBody>
      </p:sp>
      <p:sp>
        <p:nvSpPr>
          <p:cNvPr id="280" name="g"/>
          <p:cNvSpPr txBox="1"/>
          <p:nvPr/>
        </p:nvSpPr>
        <p:spPr>
          <a:xfrm>
            <a:off x="1606129" y="9478575"/>
            <a:ext cx="365820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b="1" sz="30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g</a:t>
            </a:r>
          </a:p>
        </p:txBody>
      </p:sp>
      <p:sp>
        <p:nvSpPr>
          <p:cNvPr id="281" name="h"/>
          <p:cNvSpPr txBox="1"/>
          <p:nvPr/>
        </p:nvSpPr>
        <p:spPr>
          <a:xfrm>
            <a:off x="1867475" y="10377503"/>
            <a:ext cx="346659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30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282" name="i"/>
          <p:cNvSpPr txBox="1"/>
          <p:nvPr/>
        </p:nvSpPr>
        <p:spPr>
          <a:xfrm>
            <a:off x="2193151" y="11291917"/>
            <a:ext cx="190575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30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i</a:t>
            </a:r>
          </a:p>
        </p:txBody>
      </p:sp>
      <p:sp>
        <p:nvSpPr>
          <p:cNvPr id="283" name="j"/>
          <p:cNvSpPr txBox="1"/>
          <p:nvPr/>
        </p:nvSpPr>
        <p:spPr>
          <a:xfrm>
            <a:off x="2425661" y="12180917"/>
            <a:ext cx="191692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30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j</a:t>
            </a:r>
          </a:p>
        </p:txBody>
      </p:sp>
      <p:sp>
        <p:nvSpPr>
          <p:cNvPr id="284" name="Linea"/>
          <p:cNvSpPr/>
          <p:nvPr/>
        </p:nvSpPr>
        <p:spPr>
          <a:xfrm flipV="1">
            <a:off x="6093185" y="800099"/>
            <a:ext cx="1" cy="1868494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285" name="depositphotos_200718510-stock-illustration-label-document-logo-icon-design.jpg" descr="depositphotos_200718510-stock-illustration-label-document-logo-icon-design.jpg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26165" t="25785" r="26087" b="25741"/>
          <a:stretch>
            <a:fillRect/>
          </a:stretch>
        </p:blipFill>
        <p:spPr>
          <a:xfrm>
            <a:off x="22385797" y="3347816"/>
            <a:ext cx="1286510" cy="1044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39" h="21600" fill="norm" stroke="1" extrusionOk="0">
                <a:moveTo>
                  <a:pt x="15397" y="0"/>
                </a:moveTo>
                <a:lnTo>
                  <a:pt x="12529" y="33"/>
                </a:lnTo>
                <a:lnTo>
                  <a:pt x="7678" y="90"/>
                </a:lnTo>
                <a:lnTo>
                  <a:pt x="7645" y="4940"/>
                </a:lnTo>
                <a:cubicBezTo>
                  <a:pt x="7626" y="7610"/>
                  <a:pt x="7604" y="9882"/>
                  <a:pt x="7600" y="9988"/>
                </a:cubicBezTo>
                <a:cubicBezTo>
                  <a:pt x="7596" y="10093"/>
                  <a:pt x="7478" y="10057"/>
                  <a:pt x="7335" y="9905"/>
                </a:cubicBezTo>
                <a:cubicBezTo>
                  <a:pt x="7175" y="9737"/>
                  <a:pt x="7071" y="9255"/>
                  <a:pt x="7071" y="8650"/>
                </a:cubicBezTo>
                <a:cubicBezTo>
                  <a:pt x="7071" y="7695"/>
                  <a:pt x="7055" y="7672"/>
                  <a:pt x="6593" y="7788"/>
                </a:cubicBezTo>
                <a:cubicBezTo>
                  <a:pt x="6330" y="7854"/>
                  <a:pt x="5726" y="7970"/>
                  <a:pt x="5249" y="8051"/>
                </a:cubicBezTo>
                <a:cubicBezTo>
                  <a:pt x="4423" y="8191"/>
                  <a:pt x="4281" y="8328"/>
                  <a:pt x="2174" y="10972"/>
                </a:cubicBezTo>
                <a:cubicBezTo>
                  <a:pt x="-661" y="14530"/>
                  <a:pt x="-641" y="14292"/>
                  <a:pt x="1754" y="17341"/>
                </a:cubicBezTo>
                <a:cubicBezTo>
                  <a:pt x="3148" y="19115"/>
                  <a:pt x="3639" y="19614"/>
                  <a:pt x="4009" y="19614"/>
                </a:cubicBezTo>
                <a:cubicBezTo>
                  <a:pt x="4368" y="19614"/>
                  <a:pt x="4857" y="19157"/>
                  <a:pt x="6037" y="17710"/>
                </a:cubicBezTo>
                <a:cubicBezTo>
                  <a:pt x="6892" y="16661"/>
                  <a:pt x="7599" y="15887"/>
                  <a:pt x="7607" y="15995"/>
                </a:cubicBezTo>
                <a:cubicBezTo>
                  <a:pt x="7615" y="16103"/>
                  <a:pt x="7609" y="17308"/>
                  <a:pt x="7594" y="18670"/>
                </a:cubicBezTo>
                <a:cubicBezTo>
                  <a:pt x="7579" y="20032"/>
                  <a:pt x="7617" y="21254"/>
                  <a:pt x="7678" y="21378"/>
                </a:cubicBezTo>
                <a:cubicBezTo>
                  <a:pt x="7750" y="21526"/>
                  <a:pt x="10062" y="21600"/>
                  <a:pt x="14363" y="21600"/>
                </a:cubicBezTo>
                <a:lnTo>
                  <a:pt x="20939" y="21600"/>
                </a:lnTo>
                <a:lnTo>
                  <a:pt x="20939" y="13049"/>
                </a:lnTo>
                <a:lnTo>
                  <a:pt x="20939" y="4497"/>
                </a:lnTo>
                <a:lnTo>
                  <a:pt x="19156" y="2232"/>
                </a:lnTo>
                <a:lnTo>
                  <a:pt x="17399" y="8"/>
                </a:lnTo>
                <a:lnTo>
                  <a:pt x="15397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86" name="Documento Modalità di Valutazione dei casi studio VQR 2015-2019"/>
          <p:cNvSpPr/>
          <p:nvPr/>
        </p:nvSpPr>
        <p:spPr>
          <a:xfrm>
            <a:off x="21885002" y="4535500"/>
            <a:ext cx="2286001" cy="743967"/>
          </a:xfrm>
          <a:prstGeom prst="roundRect">
            <a:avLst>
              <a:gd name="adj" fmla="val 0"/>
            </a:avLst>
          </a:prstGeom>
          <a:solidFill>
            <a:srgbClr val="000000">
              <a:alpha val="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defRPr sz="1500">
                <a:solidFill>
                  <a:srgbClr val="D5D5D5"/>
                </a:solidFill>
              </a:defRPr>
            </a:lvl1pPr>
          </a:lstStyle>
          <a:p>
            <a:pPr/>
            <a:r>
              <a:t>Documento Modalità di Valutazione dei casi studio VQR 2015-2019</a:t>
            </a:r>
          </a:p>
        </p:txBody>
      </p:sp>
      <p:sp>
        <p:nvSpPr>
          <p:cNvPr id="287" name="Per approfondire:"/>
          <p:cNvSpPr txBox="1"/>
          <p:nvPr/>
        </p:nvSpPr>
        <p:spPr>
          <a:xfrm>
            <a:off x="21020569" y="2392013"/>
            <a:ext cx="270688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Per approfondire:</a:t>
            </a:r>
          </a:p>
        </p:txBody>
      </p:sp>
      <p:pic>
        <p:nvPicPr>
          <p:cNvPr id="288" name="depositphotos_200718510-stock-illustration-label-document-logo-icon-design.jpg" descr="depositphotos_200718510-stock-illustration-label-document-logo-icon-design.jpg">
            <a:hlinkClick r:id="rId6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26165" t="25785" r="26087" b="25741"/>
          <a:stretch>
            <a:fillRect/>
          </a:stretch>
        </p:blipFill>
        <p:spPr>
          <a:xfrm>
            <a:off x="22385797" y="5754340"/>
            <a:ext cx="1286510" cy="1044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39" h="21600" fill="norm" stroke="1" extrusionOk="0">
                <a:moveTo>
                  <a:pt x="15397" y="0"/>
                </a:moveTo>
                <a:lnTo>
                  <a:pt x="12529" y="33"/>
                </a:lnTo>
                <a:lnTo>
                  <a:pt x="7678" y="90"/>
                </a:lnTo>
                <a:lnTo>
                  <a:pt x="7645" y="4940"/>
                </a:lnTo>
                <a:cubicBezTo>
                  <a:pt x="7626" y="7610"/>
                  <a:pt x="7604" y="9882"/>
                  <a:pt x="7600" y="9988"/>
                </a:cubicBezTo>
                <a:cubicBezTo>
                  <a:pt x="7596" y="10093"/>
                  <a:pt x="7478" y="10057"/>
                  <a:pt x="7335" y="9905"/>
                </a:cubicBezTo>
                <a:cubicBezTo>
                  <a:pt x="7175" y="9737"/>
                  <a:pt x="7071" y="9255"/>
                  <a:pt x="7071" y="8650"/>
                </a:cubicBezTo>
                <a:cubicBezTo>
                  <a:pt x="7071" y="7695"/>
                  <a:pt x="7055" y="7672"/>
                  <a:pt x="6593" y="7788"/>
                </a:cubicBezTo>
                <a:cubicBezTo>
                  <a:pt x="6330" y="7854"/>
                  <a:pt x="5726" y="7970"/>
                  <a:pt x="5249" y="8051"/>
                </a:cubicBezTo>
                <a:cubicBezTo>
                  <a:pt x="4423" y="8191"/>
                  <a:pt x="4281" y="8328"/>
                  <a:pt x="2174" y="10972"/>
                </a:cubicBezTo>
                <a:cubicBezTo>
                  <a:pt x="-661" y="14530"/>
                  <a:pt x="-641" y="14292"/>
                  <a:pt x="1754" y="17341"/>
                </a:cubicBezTo>
                <a:cubicBezTo>
                  <a:pt x="3148" y="19115"/>
                  <a:pt x="3639" y="19614"/>
                  <a:pt x="4009" y="19614"/>
                </a:cubicBezTo>
                <a:cubicBezTo>
                  <a:pt x="4368" y="19614"/>
                  <a:pt x="4857" y="19157"/>
                  <a:pt x="6037" y="17710"/>
                </a:cubicBezTo>
                <a:cubicBezTo>
                  <a:pt x="6892" y="16661"/>
                  <a:pt x="7599" y="15887"/>
                  <a:pt x="7607" y="15995"/>
                </a:cubicBezTo>
                <a:cubicBezTo>
                  <a:pt x="7615" y="16103"/>
                  <a:pt x="7609" y="17308"/>
                  <a:pt x="7594" y="18670"/>
                </a:cubicBezTo>
                <a:cubicBezTo>
                  <a:pt x="7579" y="20032"/>
                  <a:pt x="7617" y="21254"/>
                  <a:pt x="7678" y="21378"/>
                </a:cubicBezTo>
                <a:cubicBezTo>
                  <a:pt x="7750" y="21526"/>
                  <a:pt x="10062" y="21600"/>
                  <a:pt x="14363" y="21600"/>
                </a:cubicBezTo>
                <a:lnTo>
                  <a:pt x="20939" y="21600"/>
                </a:lnTo>
                <a:lnTo>
                  <a:pt x="20939" y="13049"/>
                </a:lnTo>
                <a:lnTo>
                  <a:pt x="20939" y="4497"/>
                </a:lnTo>
                <a:lnTo>
                  <a:pt x="19156" y="2232"/>
                </a:lnTo>
                <a:lnTo>
                  <a:pt x="17399" y="8"/>
                </a:lnTo>
                <a:lnTo>
                  <a:pt x="15397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89" name="Linee guida per la compilazione della Scheda Unica Annuale Terza Missione e Impatto Sociale SUA-TM/IS per le Università"/>
          <p:cNvSpPr/>
          <p:nvPr/>
        </p:nvSpPr>
        <p:spPr>
          <a:xfrm>
            <a:off x="21885002" y="6942024"/>
            <a:ext cx="2286001" cy="1391667"/>
          </a:xfrm>
          <a:prstGeom prst="roundRect">
            <a:avLst>
              <a:gd name="adj" fmla="val 0"/>
            </a:avLst>
          </a:prstGeom>
          <a:solidFill>
            <a:srgbClr val="000000">
              <a:alpha val="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1500">
                <a:solidFill>
                  <a:srgbClr val="D5D5D5"/>
                </a:solidFill>
              </a:defRPr>
            </a:pPr>
            <a:r>
              <a:t>Linee guida per la compilazione della Scheda Unica Annuale Terza Missione e Impatto Sociale SUA-TM/IS</a:t>
            </a:r>
            <a:br/>
            <a:r>
              <a:t>per le Università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BD2B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rafico TM-2021.pdf" descr="Grafico TM-202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56302" y="2856110"/>
            <a:ext cx="12314026" cy="9235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Schermata 2023-01-12 alle 15.45.01.png" descr="Schermata 2023-01-12 alle 15.45.01.png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6496" t="6488" r="6255" b="1106"/>
          <a:stretch>
            <a:fillRect/>
          </a:stretch>
        </p:blipFill>
        <p:spPr>
          <a:xfrm>
            <a:off x="1204743" y="10894204"/>
            <a:ext cx="638674" cy="636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8" h="21546" fill="norm" stroke="1" extrusionOk="0">
                <a:moveTo>
                  <a:pt x="10909" y="1"/>
                </a:moveTo>
                <a:cubicBezTo>
                  <a:pt x="7522" y="-28"/>
                  <a:pt x="4141" y="844"/>
                  <a:pt x="2385" y="2633"/>
                </a:cubicBezTo>
                <a:cubicBezTo>
                  <a:pt x="751" y="4299"/>
                  <a:pt x="337" y="5555"/>
                  <a:pt x="83" y="9631"/>
                </a:cubicBezTo>
                <a:cubicBezTo>
                  <a:pt x="-302" y="15786"/>
                  <a:pt x="534" y="17456"/>
                  <a:pt x="5138" y="19812"/>
                </a:cubicBezTo>
                <a:cubicBezTo>
                  <a:pt x="7366" y="20952"/>
                  <a:pt x="8826" y="21518"/>
                  <a:pt x="10207" y="21545"/>
                </a:cubicBezTo>
                <a:cubicBezTo>
                  <a:pt x="11589" y="21572"/>
                  <a:pt x="12884" y="21061"/>
                  <a:pt x="14786" y="20000"/>
                </a:cubicBezTo>
                <a:cubicBezTo>
                  <a:pt x="19208" y="17536"/>
                  <a:pt x="21298" y="13942"/>
                  <a:pt x="21298" y="8825"/>
                </a:cubicBezTo>
                <a:cubicBezTo>
                  <a:pt x="21298" y="5439"/>
                  <a:pt x="20955" y="4279"/>
                  <a:pt x="19485" y="2781"/>
                </a:cubicBezTo>
                <a:cubicBezTo>
                  <a:pt x="17700" y="962"/>
                  <a:pt x="14296" y="29"/>
                  <a:pt x="10909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93" name="Schermata 2023-01-12 alle 15.45.01.png" descr="Schermata 2023-01-12 alle 15.45.01.png">
            <a:hlinkClick r:id="rId5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6496" t="6488" r="6255" b="1106"/>
          <a:stretch>
            <a:fillRect/>
          </a:stretch>
        </p:blipFill>
        <p:spPr>
          <a:xfrm>
            <a:off x="1204743" y="3177356"/>
            <a:ext cx="638674" cy="636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8" h="21546" fill="norm" stroke="1" extrusionOk="0">
                <a:moveTo>
                  <a:pt x="10909" y="1"/>
                </a:moveTo>
                <a:cubicBezTo>
                  <a:pt x="7522" y="-28"/>
                  <a:pt x="4141" y="844"/>
                  <a:pt x="2385" y="2633"/>
                </a:cubicBezTo>
                <a:cubicBezTo>
                  <a:pt x="751" y="4299"/>
                  <a:pt x="337" y="5555"/>
                  <a:pt x="83" y="9631"/>
                </a:cubicBezTo>
                <a:cubicBezTo>
                  <a:pt x="-302" y="15786"/>
                  <a:pt x="534" y="17456"/>
                  <a:pt x="5138" y="19812"/>
                </a:cubicBezTo>
                <a:cubicBezTo>
                  <a:pt x="7366" y="20952"/>
                  <a:pt x="8826" y="21518"/>
                  <a:pt x="10207" y="21545"/>
                </a:cubicBezTo>
                <a:cubicBezTo>
                  <a:pt x="11589" y="21572"/>
                  <a:pt x="12884" y="21061"/>
                  <a:pt x="14786" y="20000"/>
                </a:cubicBezTo>
                <a:cubicBezTo>
                  <a:pt x="19208" y="17536"/>
                  <a:pt x="21298" y="13942"/>
                  <a:pt x="21298" y="8825"/>
                </a:cubicBezTo>
                <a:cubicBezTo>
                  <a:pt x="21298" y="5439"/>
                  <a:pt x="20955" y="4279"/>
                  <a:pt x="19485" y="2781"/>
                </a:cubicBezTo>
                <a:cubicBezTo>
                  <a:pt x="17700" y="962"/>
                  <a:pt x="14296" y="29"/>
                  <a:pt x="10909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94" name="Schermata 2023-01-12 alle 15.45.01.png" descr="Schermata 2023-01-12 alle 15.45.01.png">
            <a:hlinkClick r:id="rId6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6496" t="6488" r="6255" b="1106"/>
          <a:stretch>
            <a:fillRect/>
          </a:stretch>
        </p:blipFill>
        <p:spPr>
          <a:xfrm>
            <a:off x="1204743" y="7016729"/>
            <a:ext cx="638674" cy="636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8" h="21546" fill="norm" stroke="1" extrusionOk="0">
                <a:moveTo>
                  <a:pt x="10909" y="1"/>
                </a:moveTo>
                <a:cubicBezTo>
                  <a:pt x="7522" y="-28"/>
                  <a:pt x="4141" y="844"/>
                  <a:pt x="2385" y="2633"/>
                </a:cubicBezTo>
                <a:cubicBezTo>
                  <a:pt x="751" y="4299"/>
                  <a:pt x="337" y="5555"/>
                  <a:pt x="83" y="9631"/>
                </a:cubicBezTo>
                <a:cubicBezTo>
                  <a:pt x="-302" y="15786"/>
                  <a:pt x="534" y="17456"/>
                  <a:pt x="5138" y="19812"/>
                </a:cubicBezTo>
                <a:cubicBezTo>
                  <a:pt x="7366" y="20952"/>
                  <a:pt x="8826" y="21518"/>
                  <a:pt x="10207" y="21545"/>
                </a:cubicBezTo>
                <a:cubicBezTo>
                  <a:pt x="11589" y="21572"/>
                  <a:pt x="12884" y="21061"/>
                  <a:pt x="14786" y="20000"/>
                </a:cubicBezTo>
                <a:cubicBezTo>
                  <a:pt x="19208" y="17536"/>
                  <a:pt x="21298" y="13942"/>
                  <a:pt x="21298" y="8825"/>
                </a:cubicBezTo>
                <a:cubicBezTo>
                  <a:pt x="21298" y="5439"/>
                  <a:pt x="20955" y="4279"/>
                  <a:pt x="19485" y="2781"/>
                </a:cubicBezTo>
                <a:cubicBezTo>
                  <a:pt x="17700" y="962"/>
                  <a:pt x="14296" y="29"/>
                  <a:pt x="10909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95" name="Società"/>
          <p:cNvSpPr txBox="1"/>
          <p:nvPr/>
        </p:nvSpPr>
        <p:spPr>
          <a:xfrm>
            <a:off x="1210074" y="3463925"/>
            <a:ext cx="196349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b="1" sz="40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Società</a:t>
            </a:r>
          </a:p>
        </p:txBody>
      </p:sp>
      <p:sp>
        <p:nvSpPr>
          <p:cNvPr id="296" name="Scuola"/>
          <p:cNvSpPr txBox="1"/>
          <p:nvPr/>
        </p:nvSpPr>
        <p:spPr>
          <a:xfrm>
            <a:off x="1206500" y="7335701"/>
            <a:ext cx="1790849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b="1" sz="40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Scuola</a:t>
            </a:r>
          </a:p>
        </p:txBody>
      </p:sp>
      <p:sp>
        <p:nvSpPr>
          <p:cNvPr id="297" name="Impresa"/>
          <p:cNvSpPr txBox="1"/>
          <p:nvPr/>
        </p:nvSpPr>
        <p:spPr>
          <a:xfrm>
            <a:off x="1206500" y="11207478"/>
            <a:ext cx="211579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b="1" sz="40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Impresa</a:t>
            </a:r>
          </a:p>
        </p:txBody>
      </p:sp>
      <p:sp>
        <p:nvSpPr>
          <p:cNvPr id="298" name="La Terza Missione al Ficlit"/>
          <p:cNvSpPr txBox="1"/>
          <p:nvPr/>
        </p:nvSpPr>
        <p:spPr>
          <a:xfrm>
            <a:off x="1183474" y="1030354"/>
            <a:ext cx="6627267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defRPr b="1" cap="small" sz="4000">
                <a:solidFill>
                  <a:srgbClr val="000000"/>
                </a:solidFill>
              </a:defRPr>
            </a:lvl1pPr>
          </a:lstStyle>
          <a:p>
            <a:pPr/>
            <a:r>
              <a:t>La Terza Missione al Ficlit</a:t>
            </a:r>
          </a:p>
        </p:txBody>
      </p:sp>
      <p:sp>
        <p:nvSpPr>
          <p:cNvPr id="299" name="Linea"/>
          <p:cNvSpPr/>
          <p:nvPr/>
        </p:nvSpPr>
        <p:spPr>
          <a:xfrm>
            <a:off x="4501802" y="1792155"/>
            <a:ext cx="3182768" cy="1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00" name="Rettangolo"/>
          <p:cNvSpPr/>
          <p:nvPr/>
        </p:nvSpPr>
        <p:spPr>
          <a:xfrm>
            <a:off x="16652881" y="-44642"/>
            <a:ext cx="7711876" cy="13805284"/>
          </a:xfrm>
          <a:prstGeom prst="rect">
            <a:avLst/>
          </a:prstGeom>
          <a:solidFill>
            <a:srgbClr val="D7D9D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01" name="Rettangolo"/>
          <p:cNvSpPr/>
          <p:nvPr/>
        </p:nvSpPr>
        <p:spPr>
          <a:xfrm>
            <a:off x="18338835" y="-44642"/>
            <a:ext cx="6091309" cy="13805284"/>
          </a:xfrm>
          <a:prstGeom prst="rect">
            <a:avLst/>
          </a:prstGeom>
          <a:solidFill>
            <a:srgbClr val="8B8B8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02" name="Rettangolo"/>
          <p:cNvSpPr/>
          <p:nvPr/>
        </p:nvSpPr>
        <p:spPr>
          <a:xfrm>
            <a:off x="19959403" y="-44642"/>
            <a:ext cx="4470741" cy="13805284"/>
          </a:xfrm>
          <a:prstGeom prst="rect">
            <a:avLst/>
          </a:prstGeom>
          <a:solidFill>
            <a:srgbClr val="1A1A1A">
              <a:alpha val="7501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03" name="Tipologie"/>
          <p:cNvSpPr txBox="1"/>
          <p:nvPr/>
        </p:nvSpPr>
        <p:spPr>
          <a:xfrm rot="16200000">
            <a:off x="12633989" y="6887362"/>
            <a:ext cx="9779001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825500">
              <a:defRPr b="1" sz="5500">
                <a:solidFill>
                  <a:srgbClr val="000000"/>
                </a:solidFill>
              </a:defRPr>
            </a:lvl1pPr>
          </a:lstStyle>
          <a:p>
            <a:pPr/>
            <a:r>
              <a:t>Tipologie</a:t>
            </a:r>
          </a:p>
        </p:txBody>
      </p:sp>
      <p:pic>
        <p:nvPicPr>
          <p:cNvPr id="304" name="Schermata 2023-01-12 alle 14.46.25.png" descr="Schermata 2023-01-12 alle 14.46.25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9957876" y="12762620"/>
            <a:ext cx="4470741" cy="943824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Misurazione impatto"/>
          <p:cNvSpPr txBox="1"/>
          <p:nvPr/>
        </p:nvSpPr>
        <p:spPr>
          <a:xfrm rot="16200000">
            <a:off x="14246792" y="6887362"/>
            <a:ext cx="9779001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825500">
              <a:defRPr b="1" sz="5500"/>
            </a:lvl1pPr>
          </a:lstStyle>
          <a:p>
            <a:pPr/>
            <a:r>
              <a:t>Misurazione impatto</a:t>
            </a:r>
          </a:p>
        </p:txBody>
      </p:sp>
      <p:sp>
        <p:nvSpPr>
          <p:cNvPr id="306" name="Rettangolo arrotondato"/>
          <p:cNvSpPr/>
          <p:nvPr/>
        </p:nvSpPr>
        <p:spPr>
          <a:xfrm>
            <a:off x="11596810" y="1157155"/>
            <a:ext cx="3119268" cy="1270001"/>
          </a:xfrm>
          <a:prstGeom prst="roundRect">
            <a:avLst>
              <a:gd name="adj" fmla="val 15000"/>
            </a:avLst>
          </a:prstGeom>
          <a:ln w="63500">
            <a:solidFill>
              <a:srgbClr val="000000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07" name="Portale">
            <a:hlinkClick r:id="rId8" invalidUrl="" action="" tgtFrame="" tooltip="" history="1" highlightClick="0" endSnd="0"/>
          </p:cNvPr>
          <p:cNvSpPr txBox="1"/>
          <p:nvPr/>
        </p:nvSpPr>
        <p:spPr>
          <a:xfrm>
            <a:off x="11769140" y="1319685"/>
            <a:ext cx="2774608" cy="94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defRPr b="1" cap="small" sz="5500">
                <a:solidFill>
                  <a:srgbClr val="FFFFFF"/>
                </a:solidFill>
              </a:defRPr>
            </a:lvl1pPr>
          </a:lstStyle>
          <a:p>
            <a:pPr/>
            <a:r>
              <a:t>Portale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BD2B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Rettangolo"/>
          <p:cNvSpPr/>
          <p:nvPr/>
        </p:nvSpPr>
        <p:spPr>
          <a:xfrm>
            <a:off x="18338835" y="-44642"/>
            <a:ext cx="6091309" cy="13805284"/>
          </a:xfrm>
          <a:prstGeom prst="rect">
            <a:avLst/>
          </a:prstGeom>
          <a:solidFill>
            <a:srgbClr val="8B8B8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10" name="Rettangolo"/>
          <p:cNvSpPr/>
          <p:nvPr/>
        </p:nvSpPr>
        <p:spPr>
          <a:xfrm>
            <a:off x="19959403" y="-44642"/>
            <a:ext cx="4470741" cy="13805284"/>
          </a:xfrm>
          <a:prstGeom prst="rect">
            <a:avLst/>
          </a:prstGeom>
          <a:solidFill>
            <a:srgbClr val="1A1A1A">
              <a:alpha val="7501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11" name="Misurazione impatto"/>
          <p:cNvSpPr txBox="1"/>
          <p:nvPr/>
        </p:nvSpPr>
        <p:spPr>
          <a:xfrm rot="16200000">
            <a:off x="14246792" y="6887362"/>
            <a:ext cx="9779001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825500">
              <a:defRPr b="1" sz="5500">
                <a:solidFill>
                  <a:srgbClr val="000000"/>
                </a:solidFill>
              </a:defRPr>
            </a:lvl1pPr>
          </a:lstStyle>
          <a:p>
            <a:pPr/>
            <a:r>
              <a:t>Misurazione impatto</a:t>
            </a:r>
          </a:p>
        </p:txBody>
      </p:sp>
      <p:sp>
        <p:nvSpPr>
          <p:cNvPr id="312" name="TERZA MISSIONE"/>
          <p:cNvSpPr txBox="1"/>
          <p:nvPr/>
        </p:nvSpPr>
        <p:spPr>
          <a:xfrm>
            <a:off x="1206496" y="800100"/>
            <a:ext cx="4470742" cy="1868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1170402">
              <a:lnSpc>
                <a:spcPct val="80000"/>
              </a:lnSpc>
              <a:defRPr b="1" spc="-125" sz="6287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TERZA MISSIONE</a:t>
            </a:r>
          </a:p>
        </p:txBody>
      </p:sp>
      <p:pic>
        <p:nvPicPr>
          <p:cNvPr id="313" name="Schermata 2023-01-12 alle 14.46.25.png" descr="Schermata 2023-01-12 alle 14.46.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57876" y="12762620"/>
            <a:ext cx="4470741" cy="9438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Schermata 2023-01-12 alle 15.44.31.png" descr="Schermata 2023-01-12 alle 15.44.31.png"/>
          <p:cNvPicPr>
            <a:picLocks noChangeAspect="1"/>
          </p:cNvPicPr>
          <p:nvPr/>
        </p:nvPicPr>
        <p:blipFill>
          <a:blip r:embed="rId3">
            <a:extLst/>
          </a:blip>
          <a:srcRect l="432" t="1284" r="487" b="1278"/>
          <a:stretch>
            <a:fillRect/>
          </a:stretch>
        </p:blipFill>
        <p:spPr>
          <a:xfrm flipH="1">
            <a:off x="12513406" y="7311792"/>
            <a:ext cx="4445108" cy="1852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6" h="21516" fill="norm" stroke="1" extrusionOk="0">
                <a:moveTo>
                  <a:pt x="12387" y="1"/>
                </a:moveTo>
                <a:cubicBezTo>
                  <a:pt x="11917" y="-33"/>
                  <a:pt x="11328" y="1153"/>
                  <a:pt x="10956" y="2961"/>
                </a:cubicBezTo>
                <a:cubicBezTo>
                  <a:pt x="10674" y="4336"/>
                  <a:pt x="10639" y="5622"/>
                  <a:pt x="10857" y="6474"/>
                </a:cubicBezTo>
                <a:cubicBezTo>
                  <a:pt x="11037" y="7177"/>
                  <a:pt x="11510" y="7849"/>
                  <a:pt x="11964" y="8042"/>
                </a:cubicBezTo>
                <a:cubicBezTo>
                  <a:pt x="12078" y="8090"/>
                  <a:pt x="12476" y="8012"/>
                  <a:pt x="12674" y="7903"/>
                </a:cubicBezTo>
                <a:cubicBezTo>
                  <a:pt x="13057" y="7693"/>
                  <a:pt x="13520" y="7045"/>
                  <a:pt x="13752" y="6391"/>
                </a:cubicBezTo>
                <a:cubicBezTo>
                  <a:pt x="14171" y="5211"/>
                  <a:pt x="14198" y="3950"/>
                  <a:pt x="13830" y="2744"/>
                </a:cubicBezTo>
                <a:cubicBezTo>
                  <a:pt x="13600" y="1990"/>
                  <a:pt x="12802" y="298"/>
                  <a:pt x="12580" y="93"/>
                </a:cubicBezTo>
                <a:cubicBezTo>
                  <a:pt x="12519" y="37"/>
                  <a:pt x="12454" y="6"/>
                  <a:pt x="12387" y="1"/>
                </a:cubicBezTo>
                <a:close/>
                <a:moveTo>
                  <a:pt x="3803" y="2772"/>
                </a:moveTo>
                <a:cubicBezTo>
                  <a:pt x="3152" y="2771"/>
                  <a:pt x="2958" y="2863"/>
                  <a:pt x="2480" y="3422"/>
                </a:cubicBezTo>
                <a:cubicBezTo>
                  <a:pt x="2110" y="3855"/>
                  <a:pt x="1880" y="4282"/>
                  <a:pt x="1427" y="5372"/>
                </a:cubicBezTo>
                <a:cubicBezTo>
                  <a:pt x="769" y="6952"/>
                  <a:pt x="375" y="8385"/>
                  <a:pt x="147" y="10029"/>
                </a:cubicBezTo>
                <a:cubicBezTo>
                  <a:pt x="-184" y="12427"/>
                  <a:pt x="45" y="14616"/>
                  <a:pt x="805" y="16308"/>
                </a:cubicBezTo>
                <a:cubicBezTo>
                  <a:pt x="1792" y="18506"/>
                  <a:pt x="3324" y="20114"/>
                  <a:pt x="4868" y="20568"/>
                </a:cubicBezTo>
                <a:cubicBezTo>
                  <a:pt x="5009" y="20610"/>
                  <a:pt x="5240" y="20715"/>
                  <a:pt x="5381" y="20803"/>
                </a:cubicBezTo>
                <a:cubicBezTo>
                  <a:pt x="5918" y="21143"/>
                  <a:pt x="6590" y="21414"/>
                  <a:pt x="7044" y="21477"/>
                </a:cubicBezTo>
                <a:cubicBezTo>
                  <a:pt x="7705" y="21567"/>
                  <a:pt x="8310" y="21510"/>
                  <a:pt x="9704" y="21218"/>
                </a:cubicBezTo>
                <a:cubicBezTo>
                  <a:pt x="11785" y="20783"/>
                  <a:pt x="12225" y="20740"/>
                  <a:pt x="14169" y="20813"/>
                </a:cubicBezTo>
                <a:cubicBezTo>
                  <a:pt x="15587" y="20865"/>
                  <a:pt x="16781" y="20871"/>
                  <a:pt x="17589" y="20840"/>
                </a:cubicBezTo>
                <a:cubicBezTo>
                  <a:pt x="17903" y="20818"/>
                  <a:pt x="18225" y="20796"/>
                  <a:pt x="18471" y="20771"/>
                </a:cubicBezTo>
                <a:cubicBezTo>
                  <a:pt x="19966" y="20495"/>
                  <a:pt x="20892" y="19750"/>
                  <a:pt x="21221" y="18558"/>
                </a:cubicBezTo>
                <a:cubicBezTo>
                  <a:pt x="21349" y="18090"/>
                  <a:pt x="21415" y="17514"/>
                  <a:pt x="21416" y="16880"/>
                </a:cubicBezTo>
                <a:cubicBezTo>
                  <a:pt x="21416" y="16246"/>
                  <a:pt x="21352" y="15553"/>
                  <a:pt x="21224" y="14856"/>
                </a:cubicBezTo>
                <a:cubicBezTo>
                  <a:pt x="21053" y="13923"/>
                  <a:pt x="20732" y="13204"/>
                  <a:pt x="20226" y="12611"/>
                </a:cubicBezTo>
                <a:cubicBezTo>
                  <a:pt x="19305" y="11530"/>
                  <a:pt x="18228" y="11161"/>
                  <a:pt x="15406" y="10965"/>
                </a:cubicBezTo>
                <a:cubicBezTo>
                  <a:pt x="12608" y="10770"/>
                  <a:pt x="11470" y="10442"/>
                  <a:pt x="10543" y="9572"/>
                </a:cubicBezTo>
                <a:cubicBezTo>
                  <a:pt x="10179" y="9230"/>
                  <a:pt x="9355" y="8226"/>
                  <a:pt x="8367" y="6917"/>
                </a:cubicBezTo>
                <a:cubicBezTo>
                  <a:pt x="6495" y="4435"/>
                  <a:pt x="5615" y="3489"/>
                  <a:pt x="4696" y="2966"/>
                </a:cubicBezTo>
                <a:cubicBezTo>
                  <a:pt x="4385" y="2788"/>
                  <a:pt x="4311" y="2773"/>
                  <a:pt x="3803" y="27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15" name="Schermata 2023-01-12 alle 15.44.31.png" descr="Schermata 2023-01-12 alle 15.44.31.png"/>
          <p:cNvPicPr>
            <a:picLocks noChangeAspect="1"/>
          </p:cNvPicPr>
          <p:nvPr/>
        </p:nvPicPr>
        <p:blipFill>
          <a:blip r:embed="rId3">
            <a:extLst/>
          </a:blip>
          <a:srcRect l="432" t="1284" r="487" b="1278"/>
          <a:stretch>
            <a:fillRect/>
          </a:stretch>
        </p:blipFill>
        <p:spPr>
          <a:xfrm>
            <a:off x="1142894" y="6357639"/>
            <a:ext cx="4445107" cy="1852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6" h="21516" fill="norm" stroke="1" extrusionOk="0">
                <a:moveTo>
                  <a:pt x="12387" y="1"/>
                </a:moveTo>
                <a:cubicBezTo>
                  <a:pt x="11917" y="-33"/>
                  <a:pt x="11328" y="1153"/>
                  <a:pt x="10956" y="2961"/>
                </a:cubicBezTo>
                <a:cubicBezTo>
                  <a:pt x="10674" y="4336"/>
                  <a:pt x="10639" y="5622"/>
                  <a:pt x="10857" y="6474"/>
                </a:cubicBezTo>
                <a:cubicBezTo>
                  <a:pt x="11037" y="7177"/>
                  <a:pt x="11510" y="7849"/>
                  <a:pt x="11964" y="8042"/>
                </a:cubicBezTo>
                <a:cubicBezTo>
                  <a:pt x="12078" y="8090"/>
                  <a:pt x="12476" y="8012"/>
                  <a:pt x="12674" y="7903"/>
                </a:cubicBezTo>
                <a:cubicBezTo>
                  <a:pt x="13057" y="7693"/>
                  <a:pt x="13520" y="7045"/>
                  <a:pt x="13752" y="6391"/>
                </a:cubicBezTo>
                <a:cubicBezTo>
                  <a:pt x="14171" y="5211"/>
                  <a:pt x="14198" y="3950"/>
                  <a:pt x="13830" y="2744"/>
                </a:cubicBezTo>
                <a:cubicBezTo>
                  <a:pt x="13600" y="1990"/>
                  <a:pt x="12802" y="298"/>
                  <a:pt x="12580" y="93"/>
                </a:cubicBezTo>
                <a:cubicBezTo>
                  <a:pt x="12519" y="37"/>
                  <a:pt x="12454" y="6"/>
                  <a:pt x="12387" y="1"/>
                </a:cubicBezTo>
                <a:close/>
                <a:moveTo>
                  <a:pt x="3803" y="2772"/>
                </a:moveTo>
                <a:cubicBezTo>
                  <a:pt x="3152" y="2771"/>
                  <a:pt x="2958" y="2863"/>
                  <a:pt x="2480" y="3422"/>
                </a:cubicBezTo>
                <a:cubicBezTo>
                  <a:pt x="2110" y="3855"/>
                  <a:pt x="1880" y="4282"/>
                  <a:pt x="1427" y="5372"/>
                </a:cubicBezTo>
                <a:cubicBezTo>
                  <a:pt x="769" y="6952"/>
                  <a:pt x="375" y="8385"/>
                  <a:pt x="147" y="10029"/>
                </a:cubicBezTo>
                <a:cubicBezTo>
                  <a:pt x="-184" y="12427"/>
                  <a:pt x="45" y="14616"/>
                  <a:pt x="805" y="16308"/>
                </a:cubicBezTo>
                <a:cubicBezTo>
                  <a:pt x="1792" y="18506"/>
                  <a:pt x="3324" y="20114"/>
                  <a:pt x="4868" y="20568"/>
                </a:cubicBezTo>
                <a:cubicBezTo>
                  <a:pt x="5009" y="20610"/>
                  <a:pt x="5240" y="20715"/>
                  <a:pt x="5381" y="20803"/>
                </a:cubicBezTo>
                <a:cubicBezTo>
                  <a:pt x="5918" y="21143"/>
                  <a:pt x="6590" y="21414"/>
                  <a:pt x="7044" y="21477"/>
                </a:cubicBezTo>
                <a:cubicBezTo>
                  <a:pt x="7705" y="21567"/>
                  <a:pt x="8310" y="21510"/>
                  <a:pt x="9704" y="21218"/>
                </a:cubicBezTo>
                <a:cubicBezTo>
                  <a:pt x="11785" y="20783"/>
                  <a:pt x="12225" y="20740"/>
                  <a:pt x="14169" y="20813"/>
                </a:cubicBezTo>
                <a:cubicBezTo>
                  <a:pt x="15587" y="20865"/>
                  <a:pt x="16781" y="20871"/>
                  <a:pt x="17589" y="20840"/>
                </a:cubicBezTo>
                <a:cubicBezTo>
                  <a:pt x="17903" y="20818"/>
                  <a:pt x="18225" y="20796"/>
                  <a:pt x="18471" y="20771"/>
                </a:cubicBezTo>
                <a:cubicBezTo>
                  <a:pt x="19966" y="20495"/>
                  <a:pt x="20892" y="19750"/>
                  <a:pt x="21221" y="18558"/>
                </a:cubicBezTo>
                <a:cubicBezTo>
                  <a:pt x="21349" y="18090"/>
                  <a:pt x="21415" y="17514"/>
                  <a:pt x="21416" y="16880"/>
                </a:cubicBezTo>
                <a:cubicBezTo>
                  <a:pt x="21416" y="16246"/>
                  <a:pt x="21352" y="15553"/>
                  <a:pt x="21224" y="14856"/>
                </a:cubicBezTo>
                <a:cubicBezTo>
                  <a:pt x="21053" y="13923"/>
                  <a:pt x="20732" y="13204"/>
                  <a:pt x="20226" y="12611"/>
                </a:cubicBezTo>
                <a:cubicBezTo>
                  <a:pt x="19305" y="11530"/>
                  <a:pt x="18228" y="11161"/>
                  <a:pt x="15406" y="10965"/>
                </a:cubicBezTo>
                <a:cubicBezTo>
                  <a:pt x="12608" y="10770"/>
                  <a:pt x="11470" y="10442"/>
                  <a:pt x="10543" y="9572"/>
                </a:cubicBezTo>
                <a:cubicBezTo>
                  <a:pt x="10179" y="9230"/>
                  <a:pt x="9355" y="8226"/>
                  <a:pt x="8367" y="6917"/>
                </a:cubicBezTo>
                <a:cubicBezTo>
                  <a:pt x="6495" y="4435"/>
                  <a:pt x="5615" y="3489"/>
                  <a:pt x="4696" y="2966"/>
                </a:cubicBezTo>
                <a:cubicBezTo>
                  <a:pt x="4385" y="2788"/>
                  <a:pt x="4311" y="2773"/>
                  <a:pt x="3803" y="27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16" name="Schermata 2023-01-12 alle 15.44.31.png" descr="Schermata 2023-01-12 alle 15.44.31.png"/>
          <p:cNvPicPr>
            <a:picLocks noChangeAspect="1"/>
          </p:cNvPicPr>
          <p:nvPr/>
        </p:nvPicPr>
        <p:blipFill>
          <a:blip r:embed="rId3">
            <a:extLst/>
          </a:blip>
          <a:srcRect l="432" t="1284" r="487" b="1278"/>
          <a:stretch>
            <a:fillRect/>
          </a:stretch>
        </p:blipFill>
        <p:spPr>
          <a:xfrm flipH="1">
            <a:off x="12513406" y="10726166"/>
            <a:ext cx="4445108" cy="1852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6" h="21516" fill="norm" stroke="1" extrusionOk="0">
                <a:moveTo>
                  <a:pt x="12387" y="1"/>
                </a:moveTo>
                <a:cubicBezTo>
                  <a:pt x="11917" y="-33"/>
                  <a:pt x="11328" y="1153"/>
                  <a:pt x="10956" y="2961"/>
                </a:cubicBezTo>
                <a:cubicBezTo>
                  <a:pt x="10674" y="4336"/>
                  <a:pt x="10639" y="5622"/>
                  <a:pt x="10857" y="6474"/>
                </a:cubicBezTo>
                <a:cubicBezTo>
                  <a:pt x="11037" y="7177"/>
                  <a:pt x="11510" y="7849"/>
                  <a:pt x="11964" y="8042"/>
                </a:cubicBezTo>
                <a:cubicBezTo>
                  <a:pt x="12078" y="8090"/>
                  <a:pt x="12476" y="8012"/>
                  <a:pt x="12674" y="7903"/>
                </a:cubicBezTo>
                <a:cubicBezTo>
                  <a:pt x="13057" y="7693"/>
                  <a:pt x="13520" y="7045"/>
                  <a:pt x="13752" y="6391"/>
                </a:cubicBezTo>
                <a:cubicBezTo>
                  <a:pt x="14171" y="5211"/>
                  <a:pt x="14198" y="3950"/>
                  <a:pt x="13830" y="2744"/>
                </a:cubicBezTo>
                <a:cubicBezTo>
                  <a:pt x="13600" y="1990"/>
                  <a:pt x="12802" y="298"/>
                  <a:pt x="12580" y="93"/>
                </a:cubicBezTo>
                <a:cubicBezTo>
                  <a:pt x="12519" y="37"/>
                  <a:pt x="12454" y="6"/>
                  <a:pt x="12387" y="1"/>
                </a:cubicBezTo>
                <a:close/>
                <a:moveTo>
                  <a:pt x="3803" y="2772"/>
                </a:moveTo>
                <a:cubicBezTo>
                  <a:pt x="3152" y="2771"/>
                  <a:pt x="2958" y="2863"/>
                  <a:pt x="2480" y="3422"/>
                </a:cubicBezTo>
                <a:cubicBezTo>
                  <a:pt x="2110" y="3855"/>
                  <a:pt x="1880" y="4282"/>
                  <a:pt x="1427" y="5372"/>
                </a:cubicBezTo>
                <a:cubicBezTo>
                  <a:pt x="769" y="6952"/>
                  <a:pt x="375" y="8385"/>
                  <a:pt x="147" y="10029"/>
                </a:cubicBezTo>
                <a:cubicBezTo>
                  <a:pt x="-184" y="12427"/>
                  <a:pt x="45" y="14616"/>
                  <a:pt x="805" y="16308"/>
                </a:cubicBezTo>
                <a:cubicBezTo>
                  <a:pt x="1792" y="18506"/>
                  <a:pt x="3324" y="20114"/>
                  <a:pt x="4868" y="20568"/>
                </a:cubicBezTo>
                <a:cubicBezTo>
                  <a:pt x="5009" y="20610"/>
                  <a:pt x="5240" y="20715"/>
                  <a:pt x="5381" y="20803"/>
                </a:cubicBezTo>
                <a:cubicBezTo>
                  <a:pt x="5918" y="21143"/>
                  <a:pt x="6590" y="21414"/>
                  <a:pt x="7044" y="21477"/>
                </a:cubicBezTo>
                <a:cubicBezTo>
                  <a:pt x="7705" y="21567"/>
                  <a:pt x="8310" y="21510"/>
                  <a:pt x="9704" y="21218"/>
                </a:cubicBezTo>
                <a:cubicBezTo>
                  <a:pt x="11785" y="20783"/>
                  <a:pt x="12225" y="20740"/>
                  <a:pt x="14169" y="20813"/>
                </a:cubicBezTo>
                <a:cubicBezTo>
                  <a:pt x="15587" y="20865"/>
                  <a:pt x="16781" y="20871"/>
                  <a:pt x="17589" y="20840"/>
                </a:cubicBezTo>
                <a:cubicBezTo>
                  <a:pt x="17903" y="20818"/>
                  <a:pt x="18225" y="20796"/>
                  <a:pt x="18471" y="20771"/>
                </a:cubicBezTo>
                <a:cubicBezTo>
                  <a:pt x="19966" y="20495"/>
                  <a:pt x="20892" y="19750"/>
                  <a:pt x="21221" y="18558"/>
                </a:cubicBezTo>
                <a:cubicBezTo>
                  <a:pt x="21349" y="18090"/>
                  <a:pt x="21415" y="17514"/>
                  <a:pt x="21416" y="16880"/>
                </a:cubicBezTo>
                <a:cubicBezTo>
                  <a:pt x="21416" y="16246"/>
                  <a:pt x="21352" y="15553"/>
                  <a:pt x="21224" y="14856"/>
                </a:cubicBezTo>
                <a:cubicBezTo>
                  <a:pt x="21053" y="13923"/>
                  <a:pt x="20732" y="13204"/>
                  <a:pt x="20226" y="12611"/>
                </a:cubicBezTo>
                <a:cubicBezTo>
                  <a:pt x="19305" y="11530"/>
                  <a:pt x="18228" y="11161"/>
                  <a:pt x="15406" y="10965"/>
                </a:cubicBezTo>
                <a:cubicBezTo>
                  <a:pt x="12608" y="10770"/>
                  <a:pt x="11470" y="10442"/>
                  <a:pt x="10543" y="9572"/>
                </a:cubicBezTo>
                <a:cubicBezTo>
                  <a:pt x="10179" y="9230"/>
                  <a:pt x="9355" y="8226"/>
                  <a:pt x="8367" y="6917"/>
                </a:cubicBezTo>
                <a:cubicBezTo>
                  <a:pt x="6495" y="4435"/>
                  <a:pt x="5615" y="3489"/>
                  <a:pt x="4696" y="2966"/>
                </a:cubicBezTo>
                <a:cubicBezTo>
                  <a:pt x="4385" y="2788"/>
                  <a:pt x="4311" y="2773"/>
                  <a:pt x="3803" y="27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17" name="Schermata 2023-01-12 alle 15.44.31.png" descr="Schermata 2023-01-12 alle 15.44.31.png"/>
          <p:cNvPicPr>
            <a:picLocks noChangeAspect="1"/>
          </p:cNvPicPr>
          <p:nvPr/>
        </p:nvPicPr>
        <p:blipFill>
          <a:blip r:embed="rId3">
            <a:extLst/>
          </a:blip>
          <a:srcRect l="432" t="1284" r="487" b="1278"/>
          <a:stretch>
            <a:fillRect/>
          </a:stretch>
        </p:blipFill>
        <p:spPr>
          <a:xfrm>
            <a:off x="1142894" y="10063040"/>
            <a:ext cx="4445107" cy="1852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6" h="21516" fill="norm" stroke="1" extrusionOk="0">
                <a:moveTo>
                  <a:pt x="12387" y="1"/>
                </a:moveTo>
                <a:cubicBezTo>
                  <a:pt x="11917" y="-33"/>
                  <a:pt x="11328" y="1153"/>
                  <a:pt x="10956" y="2961"/>
                </a:cubicBezTo>
                <a:cubicBezTo>
                  <a:pt x="10674" y="4336"/>
                  <a:pt x="10639" y="5622"/>
                  <a:pt x="10857" y="6474"/>
                </a:cubicBezTo>
                <a:cubicBezTo>
                  <a:pt x="11037" y="7177"/>
                  <a:pt x="11510" y="7849"/>
                  <a:pt x="11964" y="8042"/>
                </a:cubicBezTo>
                <a:cubicBezTo>
                  <a:pt x="12078" y="8090"/>
                  <a:pt x="12476" y="8012"/>
                  <a:pt x="12674" y="7903"/>
                </a:cubicBezTo>
                <a:cubicBezTo>
                  <a:pt x="13057" y="7693"/>
                  <a:pt x="13520" y="7045"/>
                  <a:pt x="13752" y="6391"/>
                </a:cubicBezTo>
                <a:cubicBezTo>
                  <a:pt x="14171" y="5211"/>
                  <a:pt x="14198" y="3950"/>
                  <a:pt x="13830" y="2744"/>
                </a:cubicBezTo>
                <a:cubicBezTo>
                  <a:pt x="13600" y="1990"/>
                  <a:pt x="12802" y="298"/>
                  <a:pt x="12580" y="93"/>
                </a:cubicBezTo>
                <a:cubicBezTo>
                  <a:pt x="12519" y="37"/>
                  <a:pt x="12454" y="6"/>
                  <a:pt x="12387" y="1"/>
                </a:cubicBezTo>
                <a:close/>
                <a:moveTo>
                  <a:pt x="3803" y="2772"/>
                </a:moveTo>
                <a:cubicBezTo>
                  <a:pt x="3152" y="2771"/>
                  <a:pt x="2958" y="2863"/>
                  <a:pt x="2480" y="3422"/>
                </a:cubicBezTo>
                <a:cubicBezTo>
                  <a:pt x="2110" y="3855"/>
                  <a:pt x="1880" y="4282"/>
                  <a:pt x="1427" y="5372"/>
                </a:cubicBezTo>
                <a:cubicBezTo>
                  <a:pt x="769" y="6952"/>
                  <a:pt x="375" y="8385"/>
                  <a:pt x="147" y="10029"/>
                </a:cubicBezTo>
                <a:cubicBezTo>
                  <a:pt x="-184" y="12427"/>
                  <a:pt x="45" y="14616"/>
                  <a:pt x="805" y="16308"/>
                </a:cubicBezTo>
                <a:cubicBezTo>
                  <a:pt x="1792" y="18506"/>
                  <a:pt x="3324" y="20114"/>
                  <a:pt x="4868" y="20568"/>
                </a:cubicBezTo>
                <a:cubicBezTo>
                  <a:pt x="5009" y="20610"/>
                  <a:pt x="5240" y="20715"/>
                  <a:pt x="5381" y="20803"/>
                </a:cubicBezTo>
                <a:cubicBezTo>
                  <a:pt x="5918" y="21143"/>
                  <a:pt x="6590" y="21414"/>
                  <a:pt x="7044" y="21477"/>
                </a:cubicBezTo>
                <a:cubicBezTo>
                  <a:pt x="7705" y="21567"/>
                  <a:pt x="8310" y="21510"/>
                  <a:pt x="9704" y="21218"/>
                </a:cubicBezTo>
                <a:cubicBezTo>
                  <a:pt x="11785" y="20783"/>
                  <a:pt x="12225" y="20740"/>
                  <a:pt x="14169" y="20813"/>
                </a:cubicBezTo>
                <a:cubicBezTo>
                  <a:pt x="15587" y="20865"/>
                  <a:pt x="16781" y="20871"/>
                  <a:pt x="17589" y="20840"/>
                </a:cubicBezTo>
                <a:cubicBezTo>
                  <a:pt x="17903" y="20818"/>
                  <a:pt x="18225" y="20796"/>
                  <a:pt x="18471" y="20771"/>
                </a:cubicBezTo>
                <a:cubicBezTo>
                  <a:pt x="19966" y="20495"/>
                  <a:pt x="20892" y="19750"/>
                  <a:pt x="21221" y="18558"/>
                </a:cubicBezTo>
                <a:cubicBezTo>
                  <a:pt x="21349" y="18090"/>
                  <a:pt x="21415" y="17514"/>
                  <a:pt x="21416" y="16880"/>
                </a:cubicBezTo>
                <a:cubicBezTo>
                  <a:pt x="21416" y="16246"/>
                  <a:pt x="21352" y="15553"/>
                  <a:pt x="21224" y="14856"/>
                </a:cubicBezTo>
                <a:cubicBezTo>
                  <a:pt x="21053" y="13923"/>
                  <a:pt x="20732" y="13204"/>
                  <a:pt x="20226" y="12611"/>
                </a:cubicBezTo>
                <a:cubicBezTo>
                  <a:pt x="19305" y="11530"/>
                  <a:pt x="18228" y="11161"/>
                  <a:pt x="15406" y="10965"/>
                </a:cubicBezTo>
                <a:cubicBezTo>
                  <a:pt x="12608" y="10770"/>
                  <a:pt x="11470" y="10442"/>
                  <a:pt x="10543" y="9572"/>
                </a:cubicBezTo>
                <a:cubicBezTo>
                  <a:pt x="10179" y="9230"/>
                  <a:pt x="9355" y="8226"/>
                  <a:pt x="8367" y="6917"/>
                </a:cubicBezTo>
                <a:cubicBezTo>
                  <a:pt x="6495" y="4435"/>
                  <a:pt x="5615" y="3489"/>
                  <a:pt x="4696" y="2966"/>
                </a:cubicBezTo>
                <a:cubicBezTo>
                  <a:pt x="4385" y="2788"/>
                  <a:pt x="4311" y="2773"/>
                  <a:pt x="3803" y="277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18" name="Rilevanza rispetto al…"/>
          <p:cNvSpPr txBox="1"/>
          <p:nvPr/>
        </p:nvSpPr>
        <p:spPr>
          <a:xfrm>
            <a:off x="12713199" y="8121255"/>
            <a:ext cx="4045521" cy="994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lnSpc>
                <a:spcPct val="90000"/>
              </a:lnSpc>
              <a:defRPr b="1" cap="small" sz="30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Rilevanza rispetto al</a:t>
            </a:r>
          </a:p>
          <a:p>
            <a:pPr algn="r">
              <a:lnSpc>
                <a:spcPct val="90000"/>
              </a:lnSpc>
              <a:defRPr b="1" cap="small" sz="30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contesto di riferimento</a:t>
            </a:r>
          </a:p>
        </p:txBody>
      </p:sp>
      <p:sp>
        <p:nvSpPr>
          <p:cNvPr id="319" name="Valore aggiunto…"/>
          <p:cNvSpPr txBox="1"/>
          <p:nvPr/>
        </p:nvSpPr>
        <p:spPr>
          <a:xfrm>
            <a:off x="1397000" y="10820049"/>
            <a:ext cx="3172421" cy="994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b="1" cap="small" sz="30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Valore aggiunto </a:t>
            </a:r>
          </a:p>
          <a:p>
            <a:pPr algn="l">
              <a:lnSpc>
                <a:spcPct val="90000"/>
              </a:lnSpc>
              <a:defRPr b="1" cap="small" sz="30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per i beneficiari</a:t>
            </a:r>
          </a:p>
        </p:txBody>
      </p:sp>
      <p:sp>
        <p:nvSpPr>
          <p:cNvPr id="320" name="Contributo della…"/>
          <p:cNvSpPr txBox="1"/>
          <p:nvPr/>
        </p:nvSpPr>
        <p:spPr>
          <a:xfrm>
            <a:off x="12906545" y="11459178"/>
            <a:ext cx="3658829" cy="994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lnSpc>
                <a:spcPct val="90000"/>
              </a:lnSpc>
              <a:defRPr b="1" cap="small" sz="30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Contributo della</a:t>
            </a:r>
          </a:p>
          <a:p>
            <a:pPr algn="r">
              <a:lnSpc>
                <a:spcPct val="90000"/>
              </a:lnSpc>
              <a:defRPr b="1" cap="small" sz="30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struttura proponente</a:t>
            </a:r>
          </a:p>
        </p:txBody>
      </p:sp>
      <p:sp>
        <p:nvSpPr>
          <p:cNvPr id="321" name="Linea"/>
          <p:cNvSpPr/>
          <p:nvPr/>
        </p:nvSpPr>
        <p:spPr>
          <a:xfrm flipV="1">
            <a:off x="6093185" y="812799"/>
            <a:ext cx="1" cy="1868494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322" name="depositphotos_200718510-stock-illustration-label-document-logo-icon-design.jpg" descr="depositphotos_200718510-stock-illustration-label-document-logo-icon-design.jpg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26165" t="25785" r="26087" b="25741"/>
          <a:stretch>
            <a:fillRect/>
          </a:stretch>
        </p:blipFill>
        <p:spPr>
          <a:xfrm>
            <a:off x="22389467" y="3344465"/>
            <a:ext cx="1286509" cy="1044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39" h="21600" fill="norm" stroke="1" extrusionOk="0">
                <a:moveTo>
                  <a:pt x="15397" y="0"/>
                </a:moveTo>
                <a:lnTo>
                  <a:pt x="12529" y="33"/>
                </a:lnTo>
                <a:lnTo>
                  <a:pt x="7678" y="90"/>
                </a:lnTo>
                <a:lnTo>
                  <a:pt x="7645" y="4940"/>
                </a:lnTo>
                <a:cubicBezTo>
                  <a:pt x="7626" y="7610"/>
                  <a:pt x="7604" y="9882"/>
                  <a:pt x="7600" y="9988"/>
                </a:cubicBezTo>
                <a:cubicBezTo>
                  <a:pt x="7596" y="10093"/>
                  <a:pt x="7478" y="10057"/>
                  <a:pt x="7335" y="9905"/>
                </a:cubicBezTo>
                <a:cubicBezTo>
                  <a:pt x="7175" y="9737"/>
                  <a:pt x="7071" y="9255"/>
                  <a:pt x="7071" y="8650"/>
                </a:cubicBezTo>
                <a:cubicBezTo>
                  <a:pt x="7071" y="7695"/>
                  <a:pt x="7055" y="7672"/>
                  <a:pt x="6593" y="7788"/>
                </a:cubicBezTo>
                <a:cubicBezTo>
                  <a:pt x="6330" y="7854"/>
                  <a:pt x="5726" y="7970"/>
                  <a:pt x="5249" y="8051"/>
                </a:cubicBezTo>
                <a:cubicBezTo>
                  <a:pt x="4423" y="8191"/>
                  <a:pt x="4281" y="8328"/>
                  <a:pt x="2174" y="10972"/>
                </a:cubicBezTo>
                <a:cubicBezTo>
                  <a:pt x="-661" y="14530"/>
                  <a:pt x="-641" y="14292"/>
                  <a:pt x="1754" y="17341"/>
                </a:cubicBezTo>
                <a:cubicBezTo>
                  <a:pt x="3148" y="19115"/>
                  <a:pt x="3639" y="19614"/>
                  <a:pt x="4009" y="19614"/>
                </a:cubicBezTo>
                <a:cubicBezTo>
                  <a:pt x="4368" y="19614"/>
                  <a:pt x="4857" y="19157"/>
                  <a:pt x="6037" y="17710"/>
                </a:cubicBezTo>
                <a:cubicBezTo>
                  <a:pt x="6892" y="16661"/>
                  <a:pt x="7599" y="15887"/>
                  <a:pt x="7607" y="15995"/>
                </a:cubicBezTo>
                <a:cubicBezTo>
                  <a:pt x="7615" y="16103"/>
                  <a:pt x="7609" y="17308"/>
                  <a:pt x="7594" y="18670"/>
                </a:cubicBezTo>
                <a:cubicBezTo>
                  <a:pt x="7579" y="20032"/>
                  <a:pt x="7617" y="21254"/>
                  <a:pt x="7678" y="21378"/>
                </a:cubicBezTo>
                <a:cubicBezTo>
                  <a:pt x="7750" y="21526"/>
                  <a:pt x="10062" y="21600"/>
                  <a:pt x="14363" y="21600"/>
                </a:cubicBezTo>
                <a:lnTo>
                  <a:pt x="20939" y="21600"/>
                </a:lnTo>
                <a:lnTo>
                  <a:pt x="20939" y="13049"/>
                </a:lnTo>
                <a:lnTo>
                  <a:pt x="20939" y="4497"/>
                </a:lnTo>
                <a:lnTo>
                  <a:pt x="19156" y="2232"/>
                </a:lnTo>
                <a:lnTo>
                  <a:pt x="17399" y="8"/>
                </a:lnTo>
                <a:lnTo>
                  <a:pt x="15397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23" name="Manuale di Valutazione Terza Missione"/>
          <p:cNvSpPr/>
          <p:nvPr/>
        </p:nvSpPr>
        <p:spPr>
          <a:xfrm>
            <a:off x="21888672" y="4532149"/>
            <a:ext cx="2286001" cy="743967"/>
          </a:xfrm>
          <a:prstGeom prst="roundRect">
            <a:avLst>
              <a:gd name="adj" fmla="val 0"/>
            </a:avLst>
          </a:prstGeom>
          <a:solidFill>
            <a:srgbClr val="000000">
              <a:alpha val="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defRPr sz="1500">
                <a:solidFill>
                  <a:srgbClr val="D5D5D5"/>
                </a:solidFill>
              </a:defRPr>
            </a:lvl1pPr>
          </a:lstStyle>
          <a:p>
            <a:pPr/>
            <a:r>
              <a:t>Manuale di Valutazione Terza Missione</a:t>
            </a:r>
          </a:p>
        </p:txBody>
      </p:sp>
      <p:sp>
        <p:nvSpPr>
          <p:cNvPr id="324" name="Per approfondire:"/>
          <p:cNvSpPr txBox="1"/>
          <p:nvPr/>
        </p:nvSpPr>
        <p:spPr>
          <a:xfrm>
            <a:off x="21020569" y="2392013"/>
            <a:ext cx="270688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Per approfondire:</a:t>
            </a:r>
          </a:p>
        </p:txBody>
      </p:sp>
      <p:sp>
        <p:nvSpPr>
          <p:cNvPr id="325" name="«Per impatto si intende la trasformazione o il miglioramento che, eventualmente in relazione con i risultati della ricerca scientifica prodotti dall’Istituzione, si sono generati per l’economia, la società, la cultura, la salute, l’ambiente o, più in gen"/>
          <p:cNvSpPr txBox="1"/>
          <p:nvPr/>
        </p:nvSpPr>
        <p:spPr>
          <a:xfrm>
            <a:off x="1141186" y="3174459"/>
            <a:ext cx="16110830" cy="2630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lnSpc>
                <a:spcPct val="90000"/>
              </a:lnSpc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«Per </a:t>
            </a:r>
            <a:r>
              <a:rPr>
                <a:solidFill>
                  <a:srgbClr val="FFFFFF"/>
                </a:solidFill>
              </a:rPr>
              <a:t>impatto</a:t>
            </a:r>
            <a:r>
              <a:t> si intende la </a:t>
            </a:r>
            <a:r>
              <a:rPr i="1"/>
              <a:t>trasformazione</a:t>
            </a:r>
            <a:r>
              <a:t> o il </a:t>
            </a:r>
            <a:r>
              <a:rPr i="1"/>
              <a:t>miglioramento</a:t>
            </a:r>
            <a:r>
              <a:t> che, eventualmente in relazione con i risultati della ricerca scientifica prodotti dall’Istituzione, si sono generati per </a:t>
            </a:r>
            <a:r>
              <a:rPr>
                <a:solidFill>
                  <a:srgbClr val="FFFFFF"/>
                </a:solidFill>
              </a:rPr>
              <a:t>l’economia, la società, la cultura, la salute, l’ambiente </a:t>
            </a:r>
            <a:r>
              <a:t>o, più in generale, il contrasto alle </a:t>
            </a:r>
            <a:r>
              <a:rPr>
                <a:solidFill>
                  <a:srgbClr val="FFFFFF"/>
                </a:solidFill>
              </a:rPr>
              <a:t>disuguaglianze economiche, sociali e territoriali</a:t>
            </a:r>
            <a:r>
              <a:t> per incrementare la qualità della vita in un ambito territoriale locale, regionale, nazionale, europeo o internazionale. Per impatto deve altresì intendersi la </a:t>
            </a:r>
            <a:r>
              <a:rPr>
                <a:solidFill>
                  <a:srgbClr val="FFFFFF"/>
                </a:solidFill>
              </a:rPr>
              <a:t>riduzione o la prevenzione di danni</a:t>
            </a:r>
            <a:r>
              <a:t>, rischi, o altre esternalità negative»</a:t>
            </a:r>
          </a:p>
        </p:txBody>
      </p:sp>
      <p:sp>
        <p:nvSpPr>
          <p:cNvPr id="326" name="1"/>
          <p:cNvSpPr txBox="1"/>
          <p:nvPr/>
        </p:nvSpPr>
        <p:spPr>
          <a:xfrm>
            <a:off x="3483419" y="6306839"/>
            <a:ext cx="432055" cy="78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defRPr b="1" sz="4500">
                <a:solidFill>
                  <a:srgbClr val="000000"/>
                </a:solid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27" name="2"/>
          <p:cNvSpPr txBox="1"/>
          <p:nvPr/>
        </p:nvSpPr>
        <p:spPr>
          <a:xfrm>
            <a:off x="14163673" y="7275290"/>
            <a:ext cx="432055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defRPr b="1" sz="4500">
                <a:solidFill>
                  <a:srgbClr val="000000"/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28" name="3"/>
          <p:cNvSpPr txBox="1"/>
          <p:nvPr/>
        </p:nvSpPr>
        <p:spPr>
          <a:xfrm>
            <a:off x="3499698" y="10024940"/>
            <a:ext cx="432055" cy="78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defRPr b="1" sz="4500">
                <a:solidFill>
                  <a:srgbClr val="000000"/>
                </a:solid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329" name="4"/>
          <p:cNvSpPr txBox="1"/>
          <p:nvPr/>
        </p:nvSpPr>
        <p:spPr>
          <a:xfrm>
            <a:off x="14163673" y="10670473"/>
            <a:ext cx="432055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defRPr b="1" sz="4500">
                <a:solidFill>
                  <a:srgbClr val="000000"/>
                </a:solid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330" name="Dimensione sociale,…"/>
          <p:cNvSpPr txBox="1"/>
          <p:nvPr/>
        </p:nvSpPr>
        <p:spPr>
          <a:xfrm>
            <a:off x="1397000" y="6985344"/>
            <a:ext cx="3975311" cy="1417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b="1" cap="small" sz="30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Dimensione sociale,</a:t>
            </a:r>
          </a:p>
          <a:p>
            <a:pPr algn="l">
              <a:lnSpc>
                <a:spcPct val="90000"/>
              </a:lnSpc>
              <a:defRPr b="1" cap="small" sz="30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economica, culturale,</a:t>
            </a:r>
          </a:p>
          <a:p>
            <a:pPr algn="l">
              <a:lnSpc>
                <a:spcPct val="90000"/>
              </a:lnSpc>
              <a:defRPr b="1" cap="small" sz="30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dell’impatto</a:t>
            </a:r>
          </a:p>
        </p:txBody>
      </p:sp>
      <p:pic>
        <p:nvPicPr>
          <p:cNvPr id="331" name="depositphotos_200718510-stock-illustration-label-document-logo-icon-design.jpg" descr="depositphotos_200718510-stock-illustration-label-document-logo-icon-design.jpg">
            <a:hlinkClick r:id="rId6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26165" t="25785" r="26087" b="25741"/>
          <a:stretch>
            <a:fillRect/>
          </a:stretch>
        </p:blipFill>
        <p:spPr>
          <a:xfrm>
            <a:off x="22389467" y="5757465"/>
            <a:ext cx="1286509" cy="1044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39" h="21600" fill="norm" stroke="1" extrusionOk="0">
                <a:moveTo>
                  <a:pt x="15397" y="0"/>
                </a:moveTo>
                <a:lnTo>
                  <a:pt x="12529" y="33"/>
                </a:lnTo>
                <a:lnTo>
                  <a:pt x="7678" y="90"/>
                </a:lnTo>
                <a:lnTo>
                  <a:pt x="7645" y="4940"/>
                </a:lnTo>
                <a:cubicBezTo>
                  <a:pt x="7626" y="7610"/>
                  <a:pt x="7604" y="9882"/>
                  <a:pt x="7600" y="9988"/>
                </a:cubicBezTo>
                <a:cubicBezTo>
                  <a:pt x="7596" y="10093"/>
                  <a:pt x="7478" y="10057"/>
                  <a:pt x="7335" y="9905"/>
                </a:cubicBezTo>
                <a:cubicBezTo>
                  <a:pt x="7175" y="9737"/>
                  <a:pt x="7071" y="9255"/>
                  <a:pt x="7071" y="8650"/>
                </a:cubicBezTo>
                <a:cubicBezTo>
                  <a:pt x="7071" y="7695"/>
                  <a:pt x="7055" y="7672"/>
                  <a:pt x="6593" y="7788"/>
                </a:cubicBezTo>
                <a:cubicBezTo>
                  <a:pt x="6330" y="7854"/>
                  <a:pt x="5726" y="7970"/>
                  <a:pt x="5249" y="8051"/>
                </a:cubicBezTo>
                <a:cubicBezTo>
                  <a:pt x="4423" y="8191"/>
                  <a:pt x="4281" y="8328"/>
                  <a:pt x="2174" y="10972"/>
                </a:cubicBezTo>
                <a:cubicBezTo>
                  <a:pt x="-661" y="14530"/>
                  <a:pt x="-641" y="14292"/>
                  <a:pt x="1754" y="17341"/>
                </a:cubicBezTo>
                <a:cubicBezTo>
                  <a:pt x="3148" y="19115"/>
                  <a:pt x="3639" y="19614"/>
                  <a:pt x="4009" y="19614"/>
                </a:cubicBezTo>
                <a:cubicBezTo>
                  <a:pt x="4368" y="19614"/>
                  <a:pt x="4857" y="19157"/>
                  <a:pt x="6037" y="17710"/>
                </a:cubicBezTo>
                <a:cubicBezTo>
                  <a:pt x="6892" y="16661"/>
                  <a:pt x="7599" y="15887"/>
                  <a:pt x="7607" y="15995"/>
                </a:cubicBezTo>
                <a:cubicBezTo>
                  <a:pt x="7615" y="16103"/>
                  <a:pt x="7609" y="17308"/>
                  <a:pt x="7594" y="18670"/>
                </a:cubicBezTo>
                <a:cubicBezTo>
                  <a:pt x="7579" y="20032"/>
                  <a:pt x="7617" y="21254"/>
                  <a:pt x="7678" y="21378"/>
                </a:cubicBezTo>
                <a:cubicBezTo>
                  <a:pt x="7750" y="21526"/>
                  <a:pt x="10062" y="21600"/>
                  <a:pt x="14363" y="21600"/>
                </a:cubicBezTo>
                <a:lnTo>
                  <a:pt x="20939" y="21600"/>
                </a:lnTo>
                <a:lnTo>
                  <a:pt x="20939" y="13049"/>
                </a:lnTo>
                <a:lnTo>
                  <a:pt x="20939" y="4497"/>
                </a:lnTo>
                <a:lnTo>
                  <a:pt x="19156" y="2232"/>
                </a:lnTo>
                <a:lnTo>
                  <a:pt x="17399" y="8"/>
                </a:lnTo>
                <a:lnTo>
                  <a:pt x="15397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32" name="Documento Modalità di Valutazione dei casi studio VQR 2015-2019"/>
          <p:cNvSpPr/>
          <p:nvPr/>
        </p:nvSpPr>
        <p:spPr>
          <a:xfrm>
            <a:off x="21888672" y="6945149"/>
            <a:ext cx="2286001" cy="743967"/>
          </a:xfrm>
          <a:prstGeom prst="roundRect">
            <a:avLst>
              <a:gd name="adj" fmla="val 0"/>
            </a:avLst>
          </a:prstGeom>
          <a:solidFill>
            <a:srgbClr val="000000">
              <a:alpha val="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defRPr sz="1500">
                <a:solidFill>
                  <a:srgbClr val="D5D5D5"/>
                </a:solidFill>
              </a:defRPr>
            </a:lvl1pPr>
          </a:lstStyle>
          <a:p>
            <a:pPr/>
            <a:r>
              <a:t>Documento Modalità di Valutazione dei casi studio VQR 2015-2019</a:t>
            </a:r>
          </a:p>
        </p:txBody>
      </p:sp>
      <p:sp>
        <p:nvSpPr>
          <p:cNvPr id="333" name="Impatto Sociale"/>
          <p:cNvSpPr txBox="1"/>
          <p:nvPr/>
        </p:nvSpPr>
        <p:spPr>
          <a:xfrm>
            <a:off x="5477377" y="6788150"/>
            <a:ext cx="2327437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cap="small" sz="2500">
                <a:solidFill>
                  <a:srgbClr val="FFFFFF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Impatto Sociale</a:t>
            </a:r>
          </a:p>
        </p:txBody>
      </p:sp>
      <p:sp>
        <p:nvSpPr>
          <p:cNvPr id="334" name="Impatto Economico"/>
          <p:cNvSpPr txBox="1"/>
          <p:nvPr/>
        </p:nvSpPr>
        <p:spPr>
          <a:xfrm>
            <a:off x="6276207" y="7527692"/>
            <a:ext cx="296746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cap="small" sz="2500">
                <a:solidFill>
                  <a:srgbClr val="FFFFFF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Impatto Economico</a:t>
            </a:r>
          </a:p>
        </p:txBody>
      </p:sp>
      <p:sp>
        <p:nvSpPr>
          <p:cNvPr id="335" name="Impatto Culturale"/>
          <p:cNvSpPr txBox="1"/>
          <p:nvPr/>
        </p:nvSpPr>
        <p:spPr>
          <a:xfrm>
            <a:off x="5312698" y="8343434"/>
            <a:ext cx="264335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cap="small" sz="2500">
                <a:solidFill>
                  <a:srgbClr val="FFFFFF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Impatto Culturale</a:t>
            </a:r>
          </a:p>
        </p:txBody>
      </p:sp>
      <p:sp>
        <p:nvSpPr>
          <p:cNvPr id="336" name="Ambiente Interno"/>
          <p:cNvSpPr txBox="1"/>
          <p:nvPr/>
        </p:nvSpPr>
        <p:spPr>
          <a:xfrm>
            <a:off x="10466185" y="9213928"/>
            <a:ext cx="250897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cap="small" sz="2500">
                <a:solidFill>
                  <a:srgbClr val="FFFFFF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Ambiente Interno</a:t>
            </a:r>
          </a:p>
        </p:txBody>
      </p:sp>
      <p:sp>
        <p:nvSpPr>
          <p:cNvPr id="337" name="Ambiente Esterno"/>
          <p:cNvSpPr txBox="1"/>
          <p:nvPr/>
        </p:nvSpPr>
        <p:spPr>
          <a:xfrm>
            <a:off x="10438873" y="7680092"/>
            <a:ext cx="254602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cap="small" sz="2500">
                <a:solidFill>
                  <a:srgbClr val="FFFFFF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Ambiente Esterno</a:t>
            </a:r>
          </a:p>
        </p:txBody>
      </p:sp>
      <p:sp>
        <p:nvSpPr>
          <p:cNvPr id="338" name="Durata e Continuità"/>
          <p:cNvSpPr txBox="1"/>
          <p:nvPr/>
        </p:nvSpPr>
        <p:spPr>
          <a:xfrm>
            <a:off x="5565759" y="10441751"/>
            <a:ext cx="2965817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cap="small" sz="2500">
                <a:solidFill>
                  <a:srgbClr val="FFFFFF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Durata e Continuità</a:t>
            </a:r>
          </a:p>
        </p:txBody>
      </p:sp>
      <p:sp>
        <p:nvSpPr>
          <p:cNvPr id="339" name="Caratura Target"/>
          <p:cNvSpPr txBox="1"/>
          <p:nvPr/>
        </p:nvSpPr>
        <p:spPr>
          <a:xfrm>
            <a:off x="6280455" y="11224559"/>
            <a:ext cx="2529285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cap="small" sz="2500">
                <a:solidFill>
                  <a:srgbClr val="FFFFFF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Caratura Target</a:t>
            </a:r>
          </a:p>
        </p:txBody>
      </p:sp>
      <p:sp>
        <p:nvSpPr>
          <p:cNvPr id="340" name="Documentazione Impatto"/>
          <p:cNvSpPr txBox="1"/>
          <p:nvPr/>
        </p:nvSpPr>
        <p:spPr>
          <a:xfrm>
            <a:off x="5233578" y="12168546"/>
            <a:ext cx="363017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cap="small" sz="2500">
                <a:solidFill>
                  <a:srgbClr val="FFFFFF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Documentazione Impatto</a:t>
            </a:r>
          </a:p>
        </p:txBody>
      </p:sp>
      <p:sp>
        <p:nvSpPr>
          <p:cNvPr id="341" name="Quantitativo"/>
          <p:cNvSpPr txBox="1"/>
          <p:nvPr/>
        </p:nvSpPr>
        <p:spPr>
          <a:xfrm>
            <a:off x="10724763" y="11224559"/>
            <a:ext cx="1918098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cap="small" sz="2500">
                <a:solidFill>
                  <a:srgbClr val="FFFFFF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Quantitativo</a:t>
            </a:r>
          </a:p>
        </p:txBody>
      </p:sp>
      <p:sp>
        <p:nvSpPr>
          <p:cNvPr id="342" name="Qualitativo"/>
          <p:cNvSpPr txBox="1"/>
          <p:nvPr/>
        </p:nvSpPr>
        <p:spPr>
          <a:xfrm>
            <a:off x="10814122" y="12548644"/>
            <a:ext cx="173938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cap="small" sz="2500">
                <a:solidFill>
                  <a:srgbClr val="FFFFFF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Qualitativo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BD2B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Rettangolo"/>
          <p:cNvSpPr/>
          <p:nvPr/>
        </p:nvSpPr>
        <p:spPr>
          <a:xfrm>
            <a:off x="15039102" y="-44642"/>
            <a:ext cx="9396539" cy="1380528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45" name="Rettangolo"/>
          <p:cNvSpPr/>
          <p:nvPr/>
        </p:nvSpPr>
        <p:spPr>
          <a:xfrm>
            <a:off x="16652881" y="-44642"/>
            <a:ext cx="7711876" cy="13805284"/>
          </a:xfrm>
          <a:prstGeom prst="rect">
            <a:avLst/>
          </a:prstGeom>
          <a:solidFill>
            <a:srgbClr val="D7D9D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46" name="Rettangolo"/>
          <p:cNvSpPr/>
          <p:nvPr/>
        </p:nvSpPr>
        <p:spPr>
          <a:xfrm>
            <a:off x="18338835" y="-44642"/>
            <a:ext cx="6091309" cy="13805284"/>
          </a:xfrm>
          <a:prstGeom prst="rect">
            <a:avLst/>
          </a:prstGeom>
          <a:solidFill>
            <a:srgbClr val="8B8B8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47" name="Rettangolo"/>
          <p:cNvSpPr/>
          <p:nvPr/>
        </p:nvSpPr>
        <p:spPr>
          <a:xfrm>
            <a:off x="19959403" y="-44642"/>
            <a:ext cx="4470741" cy="13805284"/>
          </a:xfrm>
          <a:prstGeom prst="rect">
            <a:avLst/>
          </a:prstGeom>
          <a:solidFill>
            <a:srgbClr val="1A1A1A">
              <a:alpha val="7501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48" name="Per Public Engagement si intende l’insieme di attività organizzate istituzionalmente dall’Ateneo o dalle sue strutture senza scopo di lucro con valore educativo, culturale e di sviluppo della società e rivolte a un pubblico non accademico"/>
          <p:cNvSpPr txBox="1"/>
          <p:nvPr>
            <p:ph type="body" sz="quarter" idx="1"/>
          </p:nvPr>
        </p:nvSpPr>
        <p:spPr>
          <a:xfrm>
            <a:off x="1302364" y="3148284"/>
            <a:ext cx="12935259" cy="26450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SzTx/>
              <a:buNone/>
              <a:defRPr sz="3500"/>
            </a:pPr>
            <a:r>
              <a:t>Per </a:t>
            </a:r>
            <a:r>
              <a:rPr>
                <a:solidFill>
                  <a:srgbClr val="FFFFFF"/>
                </a:solidFill>
              </a:rPr>
              <a:t>Public Engagement</a:t>
            </a:r>
            <a:r>
              <a:t> si intende l’insieme di attività organizzate istituzionalmente dall’Ateneo o dalle sue strutture </a:t>
            </a:r>
            <a:r>
              <a:rPr>
                <a:solidFill>
                  <a:srgbClr val="FFFFFF"/>
                </a:solidFill>
              </a:rPr>
              <a:t>senza scopo di lucro</a:t>
            </a:r>
            <a:r>
              <a:t> con valore </a:t>
            </a:r>
            <a:r>
              <a:rPr>
                <a:solidFill>
                  <a:srgbClr val="FFFFFF"/>
                </a:solidFill>
              </a:rPr>
              <a:t>educativo</a:t>
            </a:r>
            <a:r>
              <a:t>, </a:t>
            </a:r>
            <a:r>
              <a:rPr>
                <a:solidFill>
                  <a:srgbClr val="FFFFFF"/>
                </a:solidFill>
              </a:rPr>
              <a:t>culturale</a:t>
            </a:r>
            <a:r>
              <a:t> e di </a:t>
            </a:r>
            <a:r>
              <a:rPr>
                <a:solidFill>
                  <a:srgbClr val="FFFFFF"/>
                </a:solidFill>
              </a:rPr>
              <a:t>sviluppo</a:t>
            </a:r>
            <a:r>
              <a:t> della società e rivolte a un pubblico </a:t>
            </a:r>
            <a:r>
              <a:rPr>
                <a:solidFill>
                  <a:srgbClr val="FFFFFF"/>
                </a:solidFill>
              </a:rPr>
              <a:t>non accademico</a:t>
            </a:r>
          </a:p>
        </p:txBody>
      </p:sp>
      <p:pic>
        <p:nvPicPr>
          <p:cNvPr id="349" name="Schermata 2023-01-12 alle 14.46.25.png" descr="Schermata 2023-01-12 alle 14.46.2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957876" y="12762620"/>
            <a:ext cx="4470741" cy="943824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Progettare"/>
          <p:cNvSpPr txBox="1"/>
          <p:nvPr>
            <p:ph type="body" idx="21"/>
          </p:nvPr>
        </p:nvSpPr>
        <p:spPr>
          <a:xfrm rot="16200000">
            <a:off x="11025590" y="6887362"/>
            <a:ext cx="9779001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Progettare</a:t>
            </a:r>
          </a:p>
        </p:txBody>
      </p:sp>
      <p:sp>
        <p:nvSpPr>
          <p:cNvPr id="351" name="Misurare"/>
          <p:cNvSpPr txBox="1"/>
          <p:nvPr/>
        </p:nvSpPr>
        <p:spPr>
          <a:xfrm rot="16200000">
            <a:off x="12636191" y="6887362"/>
            <a:ext cx="9779001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825500">
              <a:defRPr b="1" sz="5500">
                <a:solidFill>
                  <a:srgbClr val="929292"/>
                </a:solidFill>
              </a:defRPr>
            </a:lvl1pPr>
          </a:lstStyle>
          <a:p>
            <a:pPr/>
            <a:r>
              <a:t>Misurare</a:t>
            </a:r>
          </a:p>
        </p:txBody>
      </p:sp>
      <p:sp>
        <p:nvSpPr>
          <p:cNvPr id="352" name="Monitorare"/>
          <p:cNvSpPr txBox="1"/>
          <p:nvPr/>
        </p:nvSpPr>
        <p:spPr>
          <a:xfrm rot="16200000">
            <a:off x="14246792" y="6887362"/>
            <a:ext cx="9779001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825500">
              <a:defRPr b="1" sz="5500"/>
            </a:lvl1pPr>
          </a:lstStyle>
          <a:p>
            <a:pPr/>
            <a:r>
              <a:t>Monitorare</a:t>
            </a:r>
          </a:p>
        </p:txBody>
      </p:sp>
      <p:sp>
        <p:nvSpPr>
          <p:cNvPr id="353" name="PUBLIC ENGAGEMENT"/>
          <p:cNvSpPr txBox="1"/>
          <p:nvPr/>
        </p:nvSpPr>
        <p:spPr>
          <a:xfrm>
            <a:off x="1206496" y="516719"/>
            <a:ext cx="5191849" cy="2169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1121635">
              <a:lnSpc>
                <a:spcPct val="80000"/>
              </a:lnSpc>
              <a:defRPr b="1" spc="-120" sz="6026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PUBLIC ENGAGEMENT</a:t>
            </a:r>
          </a:p>
        </p:txBody>
      </p:sp>
      <p:sp>
        <p:nvSpPr>
          <p:cNvPr id="354" name="Tipologie"/>
          <p:cNvSpPr txBox="1"/>
          <p:nvPr/>
        </p:nvSpPr>
        <p:spPr>
          <a:xfrm>
            <a:off x="6322258" y="5544835"/>
            <a:ext cx="2920871" cy="1220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80000"/>
              </a:lnSpc>
              <a:defRPr b="1" cap="small" spc="-100" sz="50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Tipologie</a:t>
            </a:r>
          </a:p>
        </p:txBody>
      </p:sp>
      <p:grpSp>
        <p:nvGrpSpPr>
          <p:cNvPr id="357" name="Spettacoli"/>
          <p:cNvGrpSpPr/>
          <p:nvPr/>
        </p:nvGrpSpPr>
        <p:grpSpPr>
          <a:xfrm>
            <a:off x="1240772" y="6980564"/>
            <a:ext cx="6523108" cy="2306760"/>
            <a:chOff x="0" y="0"/>
            <a:chExt cx="6523107" cy="2306759"/>
          </a:xfrm>
        </p:grpSpPr>
        <p:sp>
          <p:nvSpPr>
            <p:cNvPr id="356" name="Spettacoli"/>
            <p:cNvSpPr/>
            <p:nvPr/>
          </p:nvSpPr>
          <p:spPr>
            <a:xfrm>
              <a:off x="215900" y="139700"/>
              <a:ext cx="6091308" cy="17479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b="1" cap="small" sz="4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entury Gothic"/>
                </a:defRPr>
              </a:lvl1pPr>
            </a:lstStyle>
            <a:p>
              <a:pPr/>
              <a:r>
                <a:t>Spettacoli</a:t>
              </a:r>
            </a:p>
          </p:txBody>
        </p:sp>
        <p:pic>
          <p:nvPicPr>
            <p:cNvPr id="355" name="Spettacoli Spettacoli" descr="Spettacoli Spettacoli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523108" cy="2306760"/>
            </a:xfrm>
            <a:prstGeom prst="rect">
              <a:avLst/>
            </a:prstGeom>
            <a:effectLst/>
          </p:spPr>
        </p:pic>
      </p:grpSp>
      <p:grpSp>
        <p:nvGrpSpPr>
          <p:cNvPr id="360" name="Divulgazione"/>
          <p:cNvGrpSpPr/>
          <p:nvPr/>
        </p:nvGrpSpPr>
        <p:grpSpPr>
          <a:xfrm>
            <a:off x="1240772" y="9083210"/>
            <a:ext cx="6523108" cy="2306760"/>
            <a:chOff x="0" y="0"/>
            <a:chExt cx="6523107" cy="2306759"/>
          </a:xfrm>
        </p:grpSpPr>
        <p:sp>
          <p:nvSpPr>
            <p:cNvPr id="359" name="Divulgazione"/>
            <p:cNvSpPr/>
            <p:nvPr/>
          </p:nvSpPr>
          <p:spPr>
            <a:xfrm>
              <a:off x="215900" y="139700"/>
              <a:ext cx="6091308" cy="17479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b="1" cap="small" sz="4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entury Gothic"/>
                </a:defRPr>
              </a:lvl1pPr>
            </a:lstStyle>
            <a:p>
              <a:pPr/>
              <a:r>
                <a:t>Divulgazione</a:t>
              </a:r>
            </a:p>
          </p:txBody>
        </p:sp>
        <p:pic>
          <p:nvPicPr>
            <p:cNvPr id="358" name="Divulgazione Divulgazione" descr="Divulgazione Divulgazio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523108" cy="2306760"/>
            </a:xfrm>
            <a:prstGeom prst="rect">
              <a:avLst/>
            </a:prstGeom>
            <a:effectLst/>
          </p:spPr>
        </p:pic>
      </p:grpSp>
      <p:grpSp>
        <p:nvGrpSpPr>
          <p:cNvPr id="363" name="Festival"/>
          <p:cNvGrpSpPr/>
          <p:nvPr/>
        </p:nvGrpSpPr>
        <p:grpSpPr>
          <a:xfrm>
            <a:off x="1240772" y="11185855"/>
            <a:ext cx="6523108" cy="2306760"/>
            <a:chOff x="0" y="0"/>
            <a:chExt cx="6523107" cy="2306759"/>
          </a:xfrm>
        </p:grpSpPr>
        <p:sp>
          <p:nvSpPr>
            <p:cNvPr id="362" name="Festival"/>
            <p:cNvSpPr/>
            <p:nvPr/>
          </p:nvSpPr>
          <p:spPr>
            <a:xfrm>
              <a:off x="215900" y="139700"/>
              <a:ext cx="6091308" cy="17479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b="1" cap="small" sz="4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entury Gothic"/>
                </a:defRPr>
              </a:lvl1pPr>
            </a:lstStyle>
            <a:p>
              <a:pPr/>
              <a:r>
                <a:t>Festival</a:t>
              </a:r>
            </a:p>
          </p:txBody>
        </p:sp>
        <p:pic>
          <p:nvPicPr>
            <p:cNvPr id="361" name="Festival Festival" descr="Festival Festival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523108" cy="2306760"/>
            </a:xfrm>
            <a:prstGeom prst="rect">
              <a:avLst/>
            </a:prstGeom>
            <a:effectLst/>
          </p:spPr>
        </p:pic>
      </p:grpSp>
      <p:grpSp>
        <p:nvGrpSpPr>
          <p:cNvPr id="366" name="Sviluppo Urbano"/>
          <p:cNvGrpSpPr/>
          <p:nvPr/>
        </p:nvGrpSpPr>
        <p:grpSpPr>
          <a:xfrm>
            <a:off x="7776107" y="11185855"/>
            <a:ext cx="6523108" cy="2306760"/>
            <a:chOff x="0" y="0"/>
            <a:chExt cx="6523107" cy="2306759"/>
          </a:xfrm>
        </p:grpSpPr>
        <p:sp>
          <p:nvSpPr>
            <p:cNvPr id="365" name="Sviluppo Urbano"/>
            <p:cNvSpPr/>
            <p:nvPr/>
          </p:nvSpPr>
          <p:spPr>
            <a:xfrm>
              <a:off x="215900" y="139700"/>
              <a:ext cx="6091308" cy="17479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b="1" cap="small" sz="4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entury Gothic"/>
                </a:defRPr>
              </a:lvl1pPr>
            </a:lstStyle>
            <a:p>
              <a:pPr/>
              <a:r>
                <a:t>Sviluppo Urbano</a:t>
              </a:r>
            </a:p>
          </p:txBody>
        </p:sp>
        <p:pic>
          <p:nvPicPr>
            <p:cNvPr id="364" name="Sviluppo Urbano Sviluppo Urbano" descr="Sviluppo Urbano Sviluppo Urbano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523108" cy="2306760"/>
            </a:xfrm>
            <a:prstGeom prst="rect">
              <a:avLst/>
            </a:prstGeom>
            <a:effectLst/>
          </p:spPr>
        </p:pic>
      </p:grpSp>
      <p:grpSp>
        <p:nvGrpSpPr>
          <p:cNvPr id="369" name="Salute"/>
          <p:cNvGrpSpPr/>
          <p:nvPr/>
        </p:nvGrpSpPr>
        <p:grpSpPr>
          <a:xfrm>
            <a:off x="7776107" y="9083210"/>
            <a:ext cx="6523108" cy="2306760"/>
            <a:chOff x="0" y="0"/>
            <a:chExt cx="6523107" cy="2306759"/>
          </a:xfrm>
        </p:grpSpPr>
        <p:sp>
          <p:nvSpPr>
            <p:cNvPr id="368" name="Salute"/>
            <p:cNvSpPr/>
            <p:nvPr/>
          </p:nvSpPr>
          <p:spPr>
            <a:xfrm>
              <a:off x="215900" y="139700"/>
              <a:ext cx="6091308" cy="17479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b="1" cap="small" sz="4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entury Gothic"/>
                </a:defRPr>
              </a:lvl1pPr>
            </a:lstStyle>
            <a:p>
              <a:pPr/>
              <a:r>
                <a:t>Salute</a:t>
              </a:r>
            </a:p>
          </p:txBody>
        </p:sp>
        <p:pic>
          <p:nvPicPr>
            <p:cNvPr id="367" name="Salute Salute" descr="Salute Salut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523108" cy="2306760"/>
            </a:xfrm>
            <a:prstGeom prst="rect">
              <a:avLst/>
            </a:prstGeom>
            <a:effectLst/>
          </p:spPr>
        </p:pic>
      </p:grpSp>
      <p:grpSp>
        <p:nvGrpSpPr>
          <p:cNvPr id="372" name="Scuola"/>
          <p:cNvGrpSpPr/>
          <p:nvPr/>
        </p:nvGrpSpPr>
        <p:grpSpPr>
          <a:xfrm>
            <a:off x="7776107" y="6984379"/>
            <a:ext cx="6523108" cy="2306760"/>
            <a:chOff x="0" y="0"/>
            <a:chExt cx="6523107" cy="2306759"/>
          </a:xfrm>
        </p:grpSpPr>
        <p:sp>
          <p:nvSpPr>
            <p:cNvPr id="371" name="Scuola"/>
            <p:cNvSpPr/>
            <p:nvPr/>
          </p:nvSpPr>
          <p:spPr>
            <a:xfrm>
              <a:off x="215900" y="139700"/>
              <a:ext cx="6091308" cy="17479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b="1" cap="small" sz="4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entury Gothic"/>
                </a:defRPr>
              </a:lvl1pPr>
            </a:lstStyle>
            <a:p>
              <a:pPr/>
              <a:r>
                <a:t>Scuola</a:t>
              </a:r>
            </a:p>
          </p:txBody>
        </p:sp>
        <p:pic>
          <p:nvPicPr>
            <p:cNvPr id="370" name="Scuola Scuola" descr="Scuola Scuola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523108" cy="2306760"/>
            </a:xfrm>
            <a:prstGeom prst="rect">
              <a:avLst/>
            </a:prstGeom>
            <a:effectLst/>
          </p:spPr>
        </p:pic>
      </p:grpSp>
      <p:sp>
        <p:nvSpPr>
          <p:cNvPr id="373" name="Linea"/>
          <p:cNvSpPr/>
          <p:nvPr/>
        </p:nvSpPr>
        <p:spPr>
          <a:xfrm>
            <a:off x="1289719" y="2822575"/>
            <a:ext cx="3182768" cy="0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BD2B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ettangolo"/>
          <p:cNvSpPr/>
          <p:nvPr/>
        </p:nvSpPr>
        <p:spPr>
          <a:xfrm>
            <a:off x="15039102" y="-44642"/>
            <a:ext cx="9396539" cy="1380528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76" name="Rettangolo"/>
          <p:cNvSpPr/>
          <p:nvPr/>
        </p:nvSpPr>
        <p:spPr>
          <a:xfrm>
            <a:off x="16652881" y="-44642"/>
            <a:ext cx="7711876" cy="13805284"/>
          </a:xfrm>
          <a:prstGeom prst="rect">
            <a:avLst/>
          </a:prstGeom>
          <a:solidFill>
            <a:srgbClr val="D7D9D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77" name="Rettangolo"/>
          <p:cNvSpPr/>
          <p:nvPr/>
        </p:nvSpPr>
        <p:spPr>
          <a:xfrm>
            <a:off x="18338835" y="-44642"/>
            <a:ext cx="6091309" cy="13805284"/>
          </a:xfrm>
          <a:prstGeom prst="rect">
            <a:avLst/>
          </a:prstGeom>
          <a:solidFill>
            <a:srgbClr val="8B8B8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78" name="Rettangolo"/>
          <p:cNvSpPr/>
          <p:nvPr/>
        </p:nvSpPr>
        <p:spPr>
          <a:xfrm>
            <a:off x="19959403" y="-44642"/>
            <a:ext cx="4470741" cy="13805284"/>
          </a:xfrm>
          <a:prstGeom prst="rect">
            <a:avLst/>
          </a:prstGeom>
          <a:solidFill>
            <a:srgbClr val="1A1A1A">
              <a:alpha val="7501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379" name="Schermata 2023-01-12 alle 14.46.25.png" descr="Schermata 2023-01-12 alle 14.46.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57876" y="12762620"/>
            <a:ext cx="4470741" cy="943824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Progettare"/>
          <p:cNvSpPr txBox="1"/>
          <p:nvPr>
            <p:ph type="body" idx="21"/>
          </p:nvPr>
        </p:nvSpPr>
        <p:spPr>
          <a:xfrm rot="16200000">
            <a:off x="11025590" y="6887362"/>
            <a:ext cx="9779001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Progettare</a:t>
            </a:r>
          </a:p>
        </p:txBody>
      </p:sp>
      <p:sp>
        <p:nvSpPr>
          <p:cNvPr id="381" name="Misurare"/>
          <p:cNvSpPr txBox="1"/>
          <p:nvPr/>
        </p:nvSpPr>
        <p:spPr>
          <a:xfrm rot="16200000">
            <a:off x="12636191" y="6887362"/>
            <a:ext cx="9779001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825500">
              <a:defRPr b="1" sz="5500">
                <a:solidFill>
                  <a:srgbClr val="929292"/>
                </a:solidFill>
              </a:defRPr>
            </a:lvl1pPr>
          </a:lstStyle>
          <a:p>
            <a:pPr/>
            <a:r>
              <a:t>Misurare</a:t>
            </a:r>
          </a:p>
        </p:txBody>
      </p:sp>
      <p:sp>
        <p:nvSpPr>
          <p:cNvPr id="382" name="Monitorare"/>
          <p:cNvSpPr txBox="1"/>
          <p:nvPr/>
        </p:nvSpPr>
        <p:spPr>
          <a:xfrm rot="16200000">
            <a:off x="14246792" y="6887362"/>
            <a:ext cx="9779001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825500">
              <a:defRPr b="1" sz="5500"/>
            </a:lvl1pPr>
          </a:lstStyle>
          <a:p>
            <a:pPr/>
            <a:r>
              <a:t>Monitorare</a:t>
            </a:r>
          </a:p>
        </p:txBody>
      </p:sp>
      <p:sp>
        <p:nvSpPr>
          <p:cNvPr id="383" name="PUBLIC ENGAGEMENT"/>
          <p:cNvSpPr txBox="1"/>
          <p:nvPr/>
        </p:nvSpPr>
        <p:spPr>
          <a:xfrm>
            <a:off x="1206496" y="516719"/>
            <a:ext cx="5191849" cy="2169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1121635">
              <a:lnSpc>
                <a:spcPct val="80000"/>
              </a:lnSpc>
              <a:defRPr b="1" spc="-120" sz="6026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PUBLIC ENGAGEMENT</a:t>
            </a:r>
          </a:p>
        </p:txBody>
      </p:sp>
      <p:grpSp>
        <p:nvGrpSpPr>
          <p:cNvPr id="386" name="Spettacoli"/>
          <p:cNvGrpSpPr/>
          <p:nvPr/>
        </p:nvGrpSpPr>
        <p:grpSpPr>
          <a:xfrm>
            <a:off x="1015817" y="3672689"/>
            <a:ext cx="2715822" cy="1294718"/>
            <a:chOff x="0" y="0"/>
            <a:chExt cx="2715821" cy="1294716"/>
          </a:xfrm>
        </p:grpSpPr>
        <p:sp>
          <p:nvSpPr>
            <p:cNvPr id="385" name="Spettacoli"/>
            <p:cNvSpPr/>
            <p:nvPr/>
          </p:nvSpPr>
          <p:spPr>
            <a:xfrm>
              <a:off x="215900" y="139700"/>
              <a:ext cx="2284022" cy="7359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b="1" cap="small" sz="25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entury Gothic"/>
                </a:defRPr>
              </a:lvl1pPr>
            </a:lstStyle>
            <a:p>
              <a:pPr/>
              <a:r>
                <a:t>Spettacoli</a:t>
              </a:r>
            </a:p>
          </p:txBody>
        </p:sp>
        <p:pic>
          <p:nvPicPr>
            <p:cNvPr id="384" name="Spettacoli Spettacoli" descr="Spettacoli Spettacoli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715822" cy="1294717"/>
            </a:xfrm>
            <a:prstGeom prst="rect">
              <a:avLst/>
            </a:prstGeom>
            <a:effectLst/>
          </p:spPr>
        </p:pic>
      </p:grpSp>
      <p:grpSp>
        <p:nvGrpSpPr>
          <p:cNvPr id="389" name="Divulgazione"/>
          <p:cNvGrpSpPr/>
          <p:nvPr/>
        </p:nvGrpSpPr>
        <p:grpSpPr>
          <a:xfrm>
            <a:off x="1015817" y="9852698"/>
            <a:ext cx="2715822" cy="1294718"/>
            <a:chOff x="0" y="0"/>
            <a:chExt cx="2715821" cy="1294716"/>
          </a:xfrm>
        </p:grpSpPr>
        <p:sp>
          <p:nvSpPr>
            <p:cNvPr id="388" name="Divulgazione"/>
            <p:cNvSpPr/>
            <p:nvPr/>
          </p:nvSpPr>
          <p:spPr>
            <a:xfrm>
              <a:off x="215900" y="139700"/>
              <a:ext cx="2284022" cy="7359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b="1" cap="small" sz="25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entury Gothic"/>
                </a:defRPr>
              </a:lvl1pPr>
            </a:lstStyle>
            <a:p>
              <a:pPr/>
              <a:r>
                <a:t>Divulgazione</a:t>
              </a:r>
            </a:p>
          </p:txBody>
        </p:sp>
        <p:pic>
          <p:nvPicPr>
            <p:cNvPr id="387" name="Divulgazione Divulgazione" descr="Divulgazione Divulgazio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715822" cy="1294717"/>
            </a:xfrm>
            <a:prstGeom prst="rect">
              <a:avLst/>
            </a:prstGeom>
            <a:effectLst/>
          </p:spPr>
        </p:pic>
      </p:grpSp>
      <p:grpSp>
        <p:nvGrpSpPr>
          <p:cNvPr id="392" name="Scuola"/>
          <p:cNvGrpSpPr/>
          <p:nvPr/>
        </p:nvGrpSpPr>
        <p:grpSpPr>
          <a:xfrm>
            <a:off x="1015817" y="6707393"/>
            <a:ext cx="2715822" cy="1294718"/>
            <a:chOff x="0" y="0"/>
            <a:chExt cx="2715821" cy="1294716"/>
          </a:xfrm>
        </p:grpSpPr>
        <p:sp>
          <p:nvSpPr>
            <p:cNvPr id="391" name="Scuola"/>
            <p:cNvSpPr/>
            <p:nvPr/>
          </p:nvSpPr>
          <p:spPr>
            <a:xfrm>
              <a:off x="215900" y="139699"/>
              <a:ext cx="2284022" cy="7359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b="1" cap="small" sz="25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entury Gothic"/>
                </a:defRPr>
              </a:lvl1pPr>
            </a:lstStyle>
            <a:p>
              <a:pPr/>
              <a:r>
                <a:t>Scuola</a:t>
              </a:r>
            </a:p>
          </p:txBody>
        </p:sp>
        <p:pic>
          <p:nvPicPr>
            <p:cNvPr id="390" name="Scuola Scuola" descr="Scuola Scuola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2715822" cy="1294718"/>
            </a:xfrm>
            <a:prstGeom prst="rect">
              <a:avLst/>
            </a:prstGeom>
            <a:effectLst/>
          </p:spPr>
        </p:pic>
      </p:grpSp>
      <p:sp>
        <p:nvSpPr>
          <p:cNvPr id="393" name="Organizzazione di concerti, spettacoli teatrali, rassegne cinematografiche, eventi sportivi, mostre, esposizioni e altri eventi"/>
          <p:cNvSpPr txBox="1"/>
          <p:nvPr/>
        </p:nvSpPr>
        <p:spPr>
          <a:xfrm>
            <a:off x="3937000" y="3395829"/>
            <a:ext cx="4445000" cy="1620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 algn="l">
              <a:lnSpc>
                <a:spcPct val="90000"/>
              </a:lnSpc>
              <a:buSzPct val="123000"/>
              <a:buChar char="•"/>
              <a:defRPr sz="21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Organizzazione di concerti, spettacoli teatrali, rassegne cinematografiche, eventi sportivi, mostre, esposizioni e altri eventi</a:t>
            </a:r>
          </a:p>
        </p:txBody>
      </p:sp>
      <p:sp>
        <p:nvSpPr>
          <p:cNvPr id="394" name="Attività di coinvolgimento e interazione con il mondo della scuola (simulazioni, esperimenti hands-on e altre attività laboratoriali, didattica)"/>
          <p:cNvSpPr txBox="1"/>
          <p:nvPr/>
        </p:nvSpPr>
        <p:spPr>
          <a:xfrm>
            <a:off x="3937000" y="6266884"/>
            <a:ext cx="4445000" cy="1620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 algn="l">
              <a:lnSpc>
                <a:spcPct val="90000"/>
              </a:lnSpc>
              <a:buSzPct val="123000"/>
              <a:buChar char="•"/>
              <a:defRPr sz="21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Attività di coinvolgimento e interazione con il mondo della scuola (simulazioni, esperimenti hands-on e altre attività laboratoriali, didattica)</a:t>
            </a:r>
          </a:p>
        </p:txBody>
      </p:sp>
      <p:sp>
        <p:nvSpPr>
          <p:cNvPr id="395" name="Pubblicazioni (cartacee e digitali) dedicate al pubblico non accademico…"/>
          <p:cNvSpPr txBox="1"/>
          <p:nvPr/>
        </p:nvSpPr>
        <p:spPr>
          <a:xfrm>
            <a:off x="3937000" y="8832888"/>
            <a:ext cx="4445000" cy="3106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8600" indent="-228600" algn="l">
              <a:lnSpc>
                <a:spcPct val="90000"/>
              </a:lnSpc>
              <a:buSzPct val="123000"/>
              <a:buChar char="•"/>
              <a:defRPr sz="21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Pubblicazioni (cartacee e digitali) dedicate al pubblico non accademico</a:t>
            </a:r>
          </a:p>
          <a:p>
            <a:pPr marL="228600" indent="-228600" algn="l">
              <a:lnSpc>
                <a:spcPct val="90000"/>
              </a:lnSpc>
              <a:buSzPct val="123000"/>
              <a:buChar char="•"/>
              <a:defRPr sz="21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Produzione di programmi radiofonici e televisivi</a:t>
            </a:r>
          </a:p>
          <a:p>
            <a:pPr marL="228600" indent="-228600" algn="l">
              <a:lnSpc>
                <a:spcPct val="90000"/>
              </a:lnSpc>
              <a:buSzPct val="123000"/>
              <a:buChar char="•"/>
              <a:defRPr sz="21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Pubblicazione e gestione di siti web e altri canali social di comunicazione e divulgazione scientifica (escluso il sito istituzionale dell'ateneo)</a:t>
            </a:r>
          </a:p>
        </p:txBody>
      </p:sp>
      <p:grpSp>
        <p:nvGrpSpPr>
          <p:cNvPr id="398" name="Rettangolo"/>
          <p:cNvGrpSpPr/>
          <p:nvPr/>
        </p:nvGrpSpPr>
        <p:grpSpPr>
          <a:xfrm>
            <a:off x="8777859" y="1845005"/>
            <a:ext cx="6060800" cy="10464280"/>
            <a:chOff x="0" y="0"/>
            <a:chExt cx="6060799" cy="10464279"/>
          </a:xfrm>
        </p:grpSpPr>
        <p:sp>
          <p:nvSpPr>
            <p:cNvPr id="397" name="Rettangolo"/>
            <p:cNvSpPr/>
            <p:nvPr/>
          </p:nvSpPr>
          <p:spPr>
            <a:xfrm>
              <a:off x="50800" y="50800"/>
              <a:ext cx="5959200" cy="10362680"/>
            </a:xfrm>
            <a:prstGeom prst="rect">
              <a:avLst/>
            </a:prstGeom>
            <a:solidFill>
              <a:srgbClr val="852C1A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396" name="Rettangolo Rettangolo" descr="Rettangolo Rettangolo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060800" cy="10464280"/>
            </a:xfrm>
            <a:prstGeom prst="rect">
              <a:avLst/>
            </a:prstGeom>
            <a:effectLst/>
          </p:spPr>
        </p:pic>
      </p:grpSp>
      <p:sp>
        <p:nvSpPr>
          <p:cNvPr id="399" name="Elementi virtuosi"/>
          <p:cNvSpPr txBox="1"/>
          <p:nvPr/>
        </p:nvSpPr>
        <p:spPr>
          <a:xfrm>
            <a:off x="10367491" y="2117725"/>
            <a:ext cx="2881536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b="1" cap="small" sz="30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Elementi virtuosi</a:t>
            </a:r>
          </a:p>
        </p:txBody>
      </p:sp>
      <p:sp>
        <p:nvSpPr>
          <p:cNvPr id="400" name="Linea"/>
          <p:cNvSpPr/>
          <p:nvPr/>
        </p:nvSpPr>
        <p:spPr>
          <a:xfrm>
            <a:off x="7626682" y="4206089"/>
            <a:ext cx="2349501" cy="1"/>
          </a:xfrm>
          <a:prstGeom prst="line">
            <a:avLst/>
          </a:prstGeom>
          <a:ln w="76200">
            <a:solidFill>
              <a:srgbClr val="000000">
                <a:alpha val="40011"/>
              </a:srgbClr>
            </a:solidFill>
            <a:prstDash val="sysDot"/>
            <a:miter lim="400000"/>
            <a:tailEnd type="oval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01" name="Linea"/>
          <p:cNvSpPr/>
          <p:nvPr/>
        </p:nvSpPr>
        <p:spPr>
          <a:xfrm>
            <a:off x="7626682" y="7296094"/>
            <a:ext cx="2349501" cy="1"/>
          </a:xfrm>
          <a:prstGeom prst="line">
            <a:avLst/>
          </a:prstGeom>
          <a:ln w="76200">
            <a:solidFill>
              <a:srgbClr val="000000">
                <a:alpha val="40011"/>
              </a:srgbClr>
            </a:solidFill>
            <a:prstDash val="sysDot"/>
            <a:miter lim="400000"/>
            <a:tailEnd type="oval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02" name="Linea"/>
          <p:cNvSpPr/>
          <p:nvPr/>
        </p:nvSpPr>
        <p:spPr>
          <a:xfrm>
            <a:off x="7626682" y="10109379"/>
            <a:ext cx="2349501" cy="1"/>
          </a:xfrm>
          <a:prstGeom prst="line">
            <a:avLst/>
          </a:prstGeom>
          <a:ln w="76200">
            <a:solidFill>
              <a:srgbClr val="000000">
                <a:alpha val="40011"/>
              </a:srgbClr>
            </a:solidFill>
            <a:prstDash val="sysDot"/>
            <a:miter lim="400000"/>
            <a:tailEnd type="oval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03" name="Continuità temporale;…"/>
          <p:cNvSpPr txBox="1"/>
          <p:nvPr/>
        </p:nvSpPr>
        <p:spPr>
          <a:xfrm>
            <a:off x="10184906" y="3494889"/>
            <a:ext cx="4014189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100">
                <a:solidFill>
                  <a:srgbClr val="FFFFFF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Continuità temporale;</a:t>
            </a:r>
          </a:p>
          <a:p>
            <a:pPr algn="l">
              <a:defRPr sz="2100">
                <a:solidFill>
                  <a:srgbClr val="FFFFFF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Interdisciplinarità;</a:t>
            </a:r>
          </a:p>
          <a:p>
            <a:pPr algn="l">
              <a:defRPr sz="2100">
                <a:solidFill>
                  <a:srgbClr val="FFFFFF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Collaborazione dipartimentale</a:t>
            </a:r>
          </a:p>
        </p:txBody>
      </p:sp>
      <p:sp>
        <p:nvSpPr>
          <p:cNvPr id="404" name="Corsi di formazione insegnanti, formazione LLLearning (non PCTO);…"/>
          <p:cNvSpPr txBox="1"/>
          <p:nvPr/>
        </p:nvSpPr>
        <p:spPr>
          <a:xfrm>
            <a:off x="10160000" y="5781744"/>
            <a:ext cx="4227624" cy="307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100">
                <a:solidFill>
                  <a:srgbClr val="FFFFFF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Corsi di formazione insegnanti,</a:t>
            </a:r>
            <a:br/>
            <a:r>
              <a:t>formazione LLLearning (</a:t>
            </a:r>
            <a:r>
              <a:rPr b="1"/>
              <a:t>non</a:t>
            </a:r>
            <a:r>
              <a:t> PCTO);</a:t>
            </a:r>
          </a:p>
          <a:p>
            <a:pPr algn="l">
              <a:defRPr sz="2100">
                <a:solidFill>
                  <a:srgbClr val="FFFFFF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Webinar su temi di attualità, declinati nel tempo;</a:t>
            </a:r>
          </a:p>
          <a:p>
            <a:pPr algn="l">
              <a:defRPr sz="2100">
                <a:solidFill>
                  <a:srgbClr val="FFFFFF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Podcast divulgativi per insegnati e studenti;</a:t>
            </a:r>
          </a:p>
          <a:p>
            <a:pPr algn="l">
              <a:defRPr sz="2100">
                <a:solidFill>
                  <a:srgbClr val="FFFFFF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Attività teatrali da svolgersi con</a:t>
            </a:r>
            <a:br/>
            <a:r>
              <a:t>gli studenti e pubbliche letture</a:t>
            </a:r>
          </a:p>
        </p:txBody>
      </p:sp>
      <p:sp>
        <p:nvSpPr>
          <p:cNvPr id="405" name="Continuità nel tempo dei siti divulgativi;…"/>
          <p:cNvSpPr txBox="1"/>
          <p:nvPr/>
        </p:nvSpPr>
        <p:spPr>
          <a:xfrm>
            <a:off x="10160000" y="9372600"/>
            <a:ext cx="4227624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100">
                <a:solidFill>
                  <a:srgbClr val="FFFFFF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Continuità nel tempo dei siti divulgativi;</a:t>
            </a:r>
          </a:p>
          <a:p>
            <a:pPr algn="l">
              <a:defRPr sz="2100">
                <a:solidFill>
                  <a:srgbClr val="FFFFFF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Mostre virtuali, con Percorsi di visita declinati per fasce d’età;</a:t>
            </a:r>
          </a:p>
          <a:p>
            <a:pPr algn="l">
              <a:defRPr sz="2100">
                <a:solidFill>
                  <a:srgbClr val="FFFFFF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Valutazione dell'impatto con conta-persone</a:t>
            </a:r>
          </a:p>
        </p:txBody>
      </p:sp>
      <p:sp>
        <p:nvSpPr>
          <p:cNvPr id="406" name="Linea"/>
          <p:cNvSpPr/>
          <p:nvPr/>
        </p:nvSpPr>
        <p:spPr>
          <a:xfrm>
            <a:off x="1289719" y="2822575"/>
            <a:ext cx="3182768" cy="0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BD2B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Rettangolo"/>
          <p:cNvSpPr/>
          <p:nvPr/>
        </p:nvSpPr>
        <p:spPr>
          <a:xfrm>
            <a:off x="15039102" y="-44642"/>
            <a:ext cx="9396539" cy="1380528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09" name="Rettangolo"/>
          <p:cNvSpPr/>
          <p:nvPr/>
        </p:nvSpPr>
        <p:spPr>
          <a:xfrm>
            <a:off x="16652881" y="-44642"/>
            <a:ext cx="7711876" cy="13805284"/>
          </a:xfrm>
          <a:prstGeom prst="rect">
            <a:avLst/>
          </a:prstGeom>
          <a:solidFill>
            <a:srgbClr val="D7D9D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10" name="Rettangolo"/>
          <p:cNvSpPr/>
          <p:nvPr/>
        </p:nvSpPr>
        <p:spPr>
          <a:xfrm>
            <a:off x="18338835" y="-44642"/>
            <a:ext cx="6091309" cy="13805284"/>
          </a:xfrm>
          <a:prstGeom prst="rect">
            <a:avLst/>
          </a:prstGeom>
          <a:solidFill>
            <a:srgbClr val="8B8B8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11" name="Rettangolo"/>
          <p:cNvSpPr/>
          <p:nvPr/>
        </p:nvSpPr>
        <p:spPr>
          <a:xfrm>
            <a:off x="19959403" y="-44642"/>
            <a:ext cx="4470741" cy="13805284"/>
          </a:xfrm>
          <a:prstGeom prst="rect">
            <a:avLst/>
          </a:prstGeom>
          <a:solidFill>
            <a:srgbClr val="1A1A1A">
              <a:alpha val="7501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412" name="Schermata 2023-01-12 alle 14.46.25.png" descr="Schermata 2023-01-12 alle 14.46.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57876" y="12762620"/>
            <a:ext cx="4470741" cy="943824"/>
          </a:xfrm>
          <a:prstGeom prst="rect">
            <a:avLst/>
          </a:prstGeom>
          <a:ln w="12700">
            <a:miter lim="400000"/>
          </a:ln>
        </p:spPr>
      </p:pic>
      <p:sp>
        <p:nvSpPr>
          <p:cNvPr id="413" name="Progettare"/>
          <p:cNvSpPr txBox="1"/>
          <p:nvPr>
            <p:ph type="body" idx="21"/>
          </p:nvPr>
        </p:nvSpPr>
        <p:spPr>
          <a:xfrm rot="16200000">
            <a:off x="11025590" y="6887362"/>
            <a:ext cx="9779001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Progettare</a:t>
            </a:r>
          </a:p>
        </p:txBody>
      </p:sp>
      <p:sp>
        <p:nvSpPr>
          <p:cNvPr id="414" name="Misurare"/>
          <p:cNvSpPr txBox="1"/>
          <p:nvPr/>
        </p:nvSpPr>
        <p:spPr>
          <a:xfrm rot="16200000">
            <a:off x="12636191" y="6887362"/>
            <a:ext cx="9779001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825500">
              <a:defRPr b="1" sz="5500">
                <a:solidFill>
                  <a:srgbClr val="929292"/>
                </a:solidFill>
              </a:defRPr>
            </a:lvl1pPr>
          </a:lstStyle>
          <a:p>
            <a:pPr/>
            <a:r>
              <a:t>Misurare</a:t>
            </a:r>
          </a:p>
        </p:txBody>
      </p:sp>
      <p:sp>
        <p:nvSpPr>
          <p:cNvPr id="415" name="Monitorare"/>
          <p:cNvSpPr txBox="1"/>
          <p:nvPr/>
        </p:nvSpPr>
        <p:spPr>
          <a:xfrm rot="16200000">
            <a:off x="14246792" y="6887362"/>
            <a:ext cx="9779001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825500">
              <a:defRPr b="1" sz="5500"/>
            </a:lvl1pPr>
          </a:lstStyle>
          <a:p>
            <a:pPr/>
            <a:r>
              <a:t>Monitorare</a:t>
            </a:r>
          </a:p>
        </p:txBody>
      </p:sp>
      <p:sp>
        <p:nvSpPr>
          <p:cNvPr id="416" name="PUBLIC ENGAGEMENT"/>
          <p:cNvSpPr txBox="1"/>
          <p:nvPr/>
        </p:nvSpPr>
        <p:spPr>
          <a:xfrm>
            <a:off x="1206496" y="516719"/>
            <a:ext cx="5191849" cy="2169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1121635">
              <a:lnSpc>
                <a:spcPct val="80000"/>
              </a:lnSpc>
              <a:defRPr b="1" spc="-120" sz="6026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PUBLIC ENGAGEMENT</a:t>
            </a:r>
          </a:p>
        </p:txBody>
      </p:sp>
      <p:grpSp>
        <p:nvGrpSpPr>
          <p:cNvPr id="419" name="Festival"/>
          <p:cNvGrpSpPr/>
          <p:nvPr/>
        </p:nvGrpSpPr>
        <p:grpSpPr>
          <a:xfrm>
            <a:off x="1015817" y="6705599"/>
            <a:ext cx="2717801" cy="1295401"/>
            <a:chOff x="0" y="0"/>
            <a:chExt cx="2717800" cy="1295400"/>
          </a:xfrm>
        </p:grpSpPr>
        <p:sp>
          <p:nvSpPr>
            <p:cNvPr id="418" name="Festival"/>
            <p:cNvSpPr/>
            <p:nvPr/>
          </p:nvSpPr>
          <p:spPr>
            <a:xfrm>
              <a:off x="215900" y="139700"/>
              <a:ext cx="2286000" cy="7366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b="1" cap="small" sz="25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entury Gothic"/>
                </a:defRPr>
              </a:lvl1pPr>
            </a:lstStyle>
            <a:p>
              <a:pPr/>
              <a:r>
                <a:t>Festival</a:t>
              </a:r>
            </a:p>
          </p:txBody>
        </p:sp>
        <p:pic>
          <p:nvPicPr>
            <p:cNvPr id="417" name="Festival Festival" descr="Festival Festival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717800" cy="1295401"/>
            </a:xfrm>
            <a:prstGeom prst="rect">
              <a:avLst/>
            </a:prstGeom>
            <a:effectLst/>
          </p:spPr>
        </p:pic>
      </p:grpSp>
      <p:grpSp>
        <p:nvGrpSpPr>
          <p:cNvPr id="422" name="Sviluppo Urbano"/>
          <p:cNvGrpSpPr/>
          <p:nvPr/>
        </p:nvGrpSpPr>
        <p:grpSpPr>
          <a:xfrm>
            <a:off x="1015817" y="10020299"/>
            <a:ext cx="2717801" cy="1295401"/>
            <a:chOff x="0" y="0"/>
            <a:chExt cx="2717800" cy="1295400"/>
          </a:xfrm>
        </p:grpSpPr>
        <p:sp>
          <p:nvSpPr>
            <p:cNvPr id="421" name="Sviluppo Urbano"/>
            <p:cNvSpPr/>
            <p:nvPr/>
          </p:nvSpPr>
          <p:spPr>
            <a:xfrm>
              <a:off x="215900" y="139700"/>
              <a:ext cx="2286001" cy="7366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b="1" cap="small" sz="2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entury Gothic"/>
                </a:defRPr>
              </a:lvl1pPr>
            </a:lstStyle>
            <a:p>
              <a:pPr/>
              <a:r>
                <a:t>Sviluppo Urbano</a:t>
              </a:r>
            </a:p>
          </p:txBody>
        </p:sp>
        <p:pic>
          <p:nvPicPr>
            <p:cNvPr id="420" name="Sviluppo Urbano Sviluppo Urbano" descr="Sviluppo Urbano Sviluppo Urbano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717801" cy="1295401"/>
            </a:xfrm>
            <a:prstGeom prst="rect">
              <a:avLst/>
            </a:prstGeom>
            <a:effectLst/>
          </p:spPr>
        </p:pic>
      </p:grpSp>
      <p:grpSp>
        <p:nvGrpSpPr>
          <p:cNvPr id="425" name="Salute"/>
          <p:cNvGrpSpPr/>
          <p:nvPr/>
        </p:nvGrpSpPr>
        <p:grpSpPr>
          <a:xfrm>
            <a:off x="1015817" y="3670300"/>
            <a:ext cx="2717801" cy="1295400"/>
            <a:chOff x="0" y="0"/>
            <a:chExt cx="2717800" cy="1295400"/>
          </a:xfrm>
        </p:grpSpPr>
        <p:sp>
          <p:nvSpPr>
            <p:cNvPr id="424" name="Salute"/>
            <p:cNvSpPr/>
            <p:nvPr/>
          </p:nvSpPr>
          <p:spPr>
            <a:xfrm>
              <a:off x="215900" y="139700"/>
              <a:ext cx="2286001" cy="736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b="1" cap="small" sz="25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entury Gothic"/>
                </a:defRPr>
              </a:lvl1pPr>
            </a:lstStyle>
            <a:p>
              <a:pPr/>
              <a:r>
                <a:t>Salute</a:t>
              </a:r>
            </a:p>
          </p:txBody>
        </p:sp>
        <p:pic>
          <p:nvPicPr>
            <p:cNvPr id="423" name="Salute Salute" descr="Salute Salut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717801" cy="1295400"/>
            </a:xfrm>
            <a:prstGeom prst="rect">
              <a:avLst/>
            </a:prstGeom>
            <a:effectLst/>
          </p:spPr>
        </p:pic>
      </p:grpSp>
      <p:sp>
        <p:nvSpPr>
          <p:cNvPr id="426" name="Iniziative di tutela della salute (giornate informative e di prevenzione, campagne di screening e di sensibilizzazione)"/>
          <p:cNvSpPr txBox="1"/>
          <p:nvPr/>
        </p:nvSpPr>
        <p:spPr>
          <a:xfrm>
            <a:off x="3937000" y="3390900"/>
            <a:ext cx="4836270" cy="1323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 algn="l">
              <a:lnSpc>
                <a:spcPct val="90000"/>
              </a:lnSpc>
              <a:buSzPct val="123000"/>
              <a:buChar char="•"/>
              <a:defRPr sz="21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Iniziative di tutela della salute (giornate informative e di prevenzione, campagne di screening e di sensibilizzazione)</a:t>
            </a:r>
          </a:p>
        </p:txBody>
      </p:sp>
      <p:sp>
        <p:nvSpPr>
          <p:cNvPr id="427" name="Organizzazione di iniziative di valorizzazione, consultazione e condivisione della ricerca (eventi di interazione tra ricercatori e pubblici, dibattiti, festival e caffè scientifici, consultazioni on-line)"/>
          <p:cNvSpPr txBox="1"/>
          <p:nvPr/>
        </p:nvSpPr>
        <p:spPr>
          <a:xfrm>
            <a:off x="3937000" y="6261099"/>
            <a:ext cx="4014188" cy="280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 algn="l">
              <a:lnSpc>
                <a:spcPct val="90000"/>
              </a:lnSpc>
              <a:buSzPct val="123000"/>
              <a:buChar char="•"/>
              <a:defRPr sz="21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Organizzazione di iniziative di valorizzazione, consultazione e condivisione della ricerca (eventi di interazione tra ricercatori e pubblici, dibattiti, festival e caffè scientifici, consultazioni on-line)</a:t>
            </a:r>
          </a:p>
        </p:txBody>
      </p:sp>
      <p:sp>
        <p:nvSpPr>
          <p:cNvPr id="428" name="Partecipazione a progetti di sviluppo urbano o valorizzazione del territorio"/>
          <p:cNvSpPr txBox="1"/>
          <p:nvPr/>
        </p:nvSpPr>
        <p:spPr>
          <a:xfrm>
            <a:off x="3937000" y="10160000"/>
            <a:ext cx="4014188" cy="1026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 algn="l">
              <a:lnSpc>
                <a:spcPct val="90000"/>
              </a:lnSpc>
              <a:buSzPct val="123000"/>
              <a:buChar char="•"/>
              <a:defRPr sz="21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Partecipazione a progetti di sviluppo urbano o valorizzazione del territorio</a:t>
            </a:r>
          </a:p>
        </p:txBody>
      </p:sp>
      <p:sp>
        <p:nvSpPr>
          <p:cNvPr id="429" name="Linea"/>
          <p:cNvSpPr/>
          <p:nvPr/>
        </p:nvSpPr>
        <p:spPr>
          <a:xfrm>
            <a:off x="1289719" y="2822575"/>
            <a:ext cx="3182768" cy="0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432" name="Rettangolo"/>
          <p:cNvGrpSpPr/>
          <p:nvPr/>
        </p:nvGrpSpPr>
        <p:grpSpPr>
          <a:xfrm>
            <a:off x="8777859" y="1845005"/>
            <a:ext cx="6060800" cy="10464801"/>
            <a:chOff x="0" y="0"/>
            <a:chExt cx="6060799" cy="10464800"/>
          </a:xfrm>
        </p:grpSpPr>
        <p:sp>
          <p:nvSpPr>
            <p:cNvPr id="431" name="Rettangolo"/>
            <p:cNvSpPr/>
            <p:nvPr/>
          </p:nvSpPr>
          <p:spPr>
            <a:xfrm>
              <a:off x="50800" y="50800"/>
              <a:ext cx="5959200" cy="10363200"/>
            </a:xfrm>
            <a:prstGeom prst="rect">
              <a:avLst/>
            </a:prstGeom>
            <a:solidFill>
              <a:srgbClr val="852C1A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430" name="Rettangolo Rettangolo" descr="Rettangolo Rettangolo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6060800" cy="10464800"/>
            </a:xfrm>
            <a:prstGeom prst="rect">
              <a:avLst/>
            </a:prstGeom>
            <a:effectLst/>
          </p:spPr>
        </p:pic>
      </p:grpSp>
      <p:sp>
        <p:nvSpPr>
          <p:cNvPr id="433" name="Elementi virtuosi"/>
          <p:cNvSpPr txBox="1"/>
          <p:nvPr/>
        </p:nvSpPr>
        <p:spPr>
          <a:xfrm>
            <a:off x="10367491" y="2117725"/>
            <a:ext cx="2881536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b="1" cap="small" sz="3000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r>
              <a:t>Elementi virtuosi</a:t>
            </a:r>
          </a:p>
        </p:txBody>
      </p:sp>
      <p:sp>
        <p:nvSpPr>
          <p:cNvPr id="434" name="Attività di divulgazione delle tecniche di linguistica clinica;…"/>
          <p:cNvSpPr txBox="1"/>
          <p:nvPr/>
        </p:nvSpPr>
        <p:spPr>
          <a:xfrm>
            <a:off x="10185400" y="3146631"/>
            <a:ext cx="4227624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100">
                <a:solidFill>
                  <a:srgbClr val="FFFFFF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Attività di divulgazione delle tecniche di linguistica clinica;</a:t>
            </a:r>
          </a:p>
          <a:p>
            <a:pPr algn="l">
              <a:defRPr sz="2100">
                <a:solidFill>
                  <a:srgbClr val="FFFFFF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Summer e Winter school di Medical Humanities e Linguistica clinica</a:t>
            </a:r>
          </a:p>
        </p:txBody>
      </p:sp>
      <p:sp>
        <p:nvSpPr>
          <p:cNvPr id="435" name="Collaborazione dipartimentale;…"/>
          <p:cNvSpPr txBox="1"/>
          <p:nvPr/>
        </p:nvSpPr>
        <p:spPr>
          <a:xfrm>
            <a:off x="10188223" y="6808651"/>
            <a:ext cx="4227624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100">
                <a:solidFill>
                  <a:srgbClr val="FFFFFF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Collaborazione dipartimentale;</a:t>
            </a:r>
          </a:p>
          <a:p>
            <a:pPr algn="l">
              <a:defRPr sz="2100">
                <a:solidFill>
                  <a:srgbClr val="FFFFFF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Coinvolgimento di molteplici realtà territoriali</a:t>
            </a:r>
          </a:p>
        </p:txBody>
      </p:sp>
      <p:sp>
        <p:nvSpPr>
          <p:cNvPr id="436" name="Collaborazione con Comuni, Istituzioni culturali e Associazioni;…"/>
          <p:cNvSpPr txBox="1"/>
          <p:nvPr/>
        </p:nvSpPr>
        <p:spPr>
          <a:xfrm>
            <a:off x="10188223" y="9622273"/>
            <a:ext cx="4227624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100">
                <a:solidFill>
                  <a:srgbClr val="FFFFFF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Collaborazione con Comuni, Istituzioni culturali e Associazioni;</a:t>
            </a:r>
          </a:p>
          <a:p>
            <a:pPr algn="l">
              <a:defRPr sz="2100">
                <a:solidFill>
                  <a:srgbClr val="FFFFFF"/>
                </a:solidFill>
                <a:latin typeface="+mj-lt"/>
                <a:ea typeface="+mj-ea"/>
                <a:cs typeface="+mj-cs"/>
                <a:sym typeface="Century Gothic"/>
              </a:defRPr>
            </a:pPr>
            <a:r>
              <a:t>Ideazione di progetti in sinergia con realtà comunali, regionali e nazionali</a:t>
            </a:r>
          </a:p>
        </p:txBody>
      </p:sp>
      <p:sp>
        <p:nvSpPr>
          <p:cNvPr id="437" name="Linea"/>
          <p:cNvSpPr/>
          <p:nvPr/>
        </p:nvSpPr>
        <p:spPr>
          <a:xfrm>
            <a:off x="7626682" y="4013200"/>
            <a:ext cx="2349501" cy="0"/>
          </a:xfrm>
          <a:prstGeom prst="line">
            <a:avLst/>
          </a:prstGeom>
          <a:ln w="76200">
            <a:solidFill>
              <a:srgbClr val="000000">
                <a:alpha val="40011"/>
              </a:srgbClr>
            </a:solidFill>
            <a:prstDash val="sysDot"/>
            <a:miter lim="400000"/>
            <a:tailEnd type="oval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38" name="Linea"/>
          <p:cNvSpPr/>
          <p:nvPr/>
        </p:nvSpPr>
        <p:spPr>
          <a:xfrm>
            <a:off x="7626682" y="7354751"/>
            <a:ext cx="2349501" cy="1"/>
          </a:xfrm>
          <a:prstGeom prst="line">
            <a:avLst/>
          </a:prstGeom>
          <a:ln w="76200">
            <a:solidFill>
              <a:srgbClr val="000000">
                <a:alpha val="40011"/>
              </a:srgbClr>
            </a:solidFill>
            <a:prstDash val="sysDot"/>
            <a:miter lim="400000"/>
            <a:tailEnd type="oval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39" name="Linea"/>
          <p:cNvSpPr/>
          <p:nvPr/>
        </p:nvSpPr>
        <p:spPr>
          <a:xfrm>
            <a:off x="7626682" y="10668000"/>
            <a:ext cx="2349501" cy="0"/>
          </a:xfrm>
          <a:prstGeom prst="line">
            <a:avLst/>
          </a:prstGeom>
          <a:ln w="76200">
            <a:solidFill>
              <a:srgbClr val="000000">
                <a:alpha val="40011"/>
              </a:srgbClr>
            </a:solidFill>
            <a:prstDash val="sysDot"/>
            <a:miter lim="400000"/>
            <a:tailEnd type="oval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Century Gothic"/>
        <a:ea typeface="Century Gothic"/>
        <a:cs typeface="Century Gothic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Century Gothic"/>
        <a:ea typeface="Century Gothic"/>
        <a:cs typeface="Century Gothic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